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8229600" cx="14630400"/>
  <p:notesSz cx="8229600" cy="14630400"/>
  <p:embeddedFontLst>
    <p:embeddedFont>
      <p:font typeface="Fraunces"/>
      <p:regular r:id="rId37"/>
      <p:bold r:id="rId38"/>
      <p:italic r:id="rId39"/>
      <p:boldItalic r:id="rId40"/>
    </p:embeddedFont>
    <p:embeddedFont>
      <p:font typeface="Epilogue"/>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raunces-boldItalic.fntdata"/><Relationship Id="rId20" Type="http://schemas.openxmlformats.org/officeDocument/2006/relationships/slide" Target="slides/slide16.xml"/><Relationship Id="rId42" Type="http://schemas.openxmlformats.org/officeDocument/2006/relationships/font" Target="fonts/Epilogue-bold.fntdata"/><Relationship Id="rId41" Type="http://schemas.openxmlformats.org/officeDocument/2006/relationships/font" Target="fonts/Epilogue-regular.fntdata"/><Relationship Id="rId22" Type="http://schemas.openxmlformats.org/officeDocument/2006/relationships/slide" Target="slides/slide18.xml"/><Relationship Id="rId44" Type="http://schemas.openxmlformats.org/officeDocument/2006/relationships/font" Target="fonts/Epilogue-boldItalic.fntdata"/><Relationship Id="rId21" Type="http://schemas.openxmlformats.org/officeDocument/2006/relationships/slide" Target="slides/slide17.xml"/><Relationship Id="rId43" Type="http://schemas.openxmlformats.org/officeDocument/2006/relationships/font" Target="fonts/Epilogue-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Fraunces-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Fraunces-italic.fntdata"/><Relationship Id="rId16" Type="http://schemas.openxmlformats.org/officeDocument/2006/relationships/slide" Target="slides/slide12.xml"/><Relationship Id="rId38" Type="http://schemas.openxmlformats.org/officeDocument/2006/relationships/font" Target="fonts/Fraunce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400"/>
              <a:t>Good evening. We’re Team Agile Warriors, and our project focuses on understanding churn among long-tenured Oura users and evaluating whether personalized 3-month highlight notifications can meaningfully extend user lifetime.</a:t>
            </a:r>
            <a:endParaRPr sz="1400"/>
          </a:p>
          <a:p>
            <a:pPr indent="0" lvl="0" marL="0" rtl="0" algn="l">
              <a:lnSpc>
                <a:spcPct val="115000"/>
              </a:lnSpc>
              <a:spcBef>
                <a:spcPts val="1000"/>
              </a:spcBef>
              <a:spcAft>
                <a:spcPts val="0"/>
              </a:spcAft>
              <a:buClr>
                <a:schemeClr val="dk1"/>
              </a:buClr>
              <a:buSzPts val="1100"/>
              <a:buFont typeface="Arial"/>
              <a:buNone/>
            </a:pPr>
            <a:r>
              <a:rPr lang="en-US" sz="1400"/>
              <a:t>Our work combines behavioral drift analysis, churn-timing prediction, and causal uplift modeling to better identify which users benefit most from timely, activity-based recaps.</a:t>
            </a:r>
            <a:endParaRPr sz="1400"/>
          </a:p>
          <a:p>
            <a:pPr indent="0" lvl="0" marL="0" rtl="0" algn="l">
              <a:lnSpc>
                <a:spcPct val="115000"/>
              </a:lnSpc>
              <a:spcBef>
                <a:spcPts val="1000"/>
              </a:spcBef>
              <a:spcAft>
                <a:spcPts val="0"/>
              </a:spcAft>
              <a:buClr>
                <a:schemeClr val="dk1"/>
              </a:buClr>
              <a:buSzPts val="1100"/>
              <a:buFont typeface="Arial"/>
              <a:buNone/>
            </a:pPr>
            <a:r>
              <a:rPr lang="en-US" sz="1400"/>
              <a:t>We’re excited to share what we learned and how these insights could support Oura’s product and marketing strategy moving forward.</a:t>
            </a:r>
            <a:endParaRPr sz="1400"/>
          </a:p>
          <a:p>
            <a:pPr indent="0" lvl="0" marL="0" rtl="0" algn="l">
              <a:spcBef>
                <a:spcPts val="1000"/>
              </a:spcBef>
              <a:spcAft>
                <a:spcPts val="0"/>
              </a:spcAft>
              <a:buNone/>
            </a:pPr>
            <a:r>
              <a:t/>
            </a:r>
            <a:endParaRPr/>
          </a:p>
        </p:txBody>
      </p:sp>
      <p:sp>
        <p:nvSpPr>
          <p:cNvPr id="125" name="Google Shape;12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Slide 10 clarifies the core definitions behind the entire project: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Notification Logic:</a:t>
            </a:r>
            <a:br>
              <a:rPr b="1" lang="en-US" sz="1100">
                <a:latin typeface="Arial"/>
                <a:ea typeface="Arial"/>
                <a:cs typeface="Arial"/>
                <a:sym typeface="Arial"/>
              </a:rPr>
            </a:br>
            <a:r>
              <a:rPr lang="en-US" sz="1100">
                <a:latin typeface="Arial"/>
                <a:ea typeface="Arial"/>
                <a:cs typeface="Arial"/>
                <a:sym typeface="Arial"/>
              </a:rPr>
              <a:t> Only users with 90+ days of tenure are eligible, and they are randomized 50/50 into treatment and control. This avoids bias.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Baseline Period:</a:t>
            </a:r>
            <a:br>
              <a:rPr b="1" lang="en-US" sz="1100">
                <a:latin typeface="Arial"/>
                <a:ea typeface="Arial"/>
                <a:cs typeface="Arial"/>
                <a:sym typeface="Arial"/>
              </a:rPr>
            </a:br>
            <a:r>
              <a:rPr lang="en-US" sz="1100">
                <a:latin typeface="Arial"/>
                <a:ea typeface="Arial"/>
                <a:cs typeface="Arial"/>
                <a:sym typeface="Arial"/>
              </a:rPr>
              <a:t> The first 90 days define what ‘normal’ looks like for each user. All drift is measured relative to this baseline.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CTA Rate:</a:t>
            </a:r>
            <a:br>
              <a:rPr b="1" lang="en-US" sz="1100">
                <a:latin typeface="Arial"/>
                <a:ea typeface="Arial"/>
                <a:cs typeface="Arial"/>
                <a:sym typeface="Arial"/>
              </a:rPr>
            </a:br>
            <a:r>
              <a:rPr lang="en-US" sz="1100">
                <a:latin typeface="Arial"/>
                <a:ea typeface="Arial"/>
                <a:cs typeface="Arial"/>
                <a:sym typeface="Arial"/>
              </a:rPr>
              <a:t> This is based on </a:t>
            </a:r>
            <a:r>
              <a:rPr i="1" lang="en-US" sz="1100">
                <a:latin typeface="Arial"/>
                <a:ea typeface="Arial"/>
                <a:cs typeface="Arial"/>
                <a:sym typeface="Arial"/>
              </a:rPr>
              <a:t>session starts</a:t>
            </a:r>
            <a:r>
              <a:rPr lang="en-US" sz="1100">
                <a:latin typeface="Arial"/>
                <a:ea typeface="Arial"/>
                <a:cs typeface="Arial"/>
                <a:sym typeface="Arial"/>
              </a:rPr>
              <a:t> within 7 days of the notification — not views or impressions.</a:t>
            </a:r>
            <a:br>
              <a:rPr lang="en-US" sz="1100">
                <a:latin typeface="Arial"/>
                <a:ea typeface="Arial"/>
                <a:cs typeface="Arial"/>
                <a:sym typeface="Arial"/>
              </a:rPr>
            </a:br>
            <a:r>
              <a:rPr lang="en-US" sz="1100">
                <a:latin typeface="Arial"/>
                <a:ea typeface="Arial"/>
                <a:cs typeface="Arial"/>
                <a:sym typeface="Arial"/>
              </a:rPr>
              <a:t> It’s a true measure of engagement behavior, not passive interaction.”</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321" name="Google Shape;32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“Before we trusted our dataset, we confirmed that its correlation patterns match real-world behavior.</a:t>
            </a:r>
            <a:endParaRPr/>
          </a:p>
          <a:p>
            <a:pPr indent="0" lvl="0" marL="0" rtl="0" algn="l">
              <a:lnSpc>
                <a:spcPct val="115000"/>
              </a:lnSpc>
              <a:spcBef>
                <a:spcPts val="1200"/>
              </a:spcBef>
              <a:spcAft>
                <a:spcPts val="0"/>
              </a:spcAft>
              <a:buClr>
                <a:schemeClr val="dk1"/>
              </a:buClr>
              <a:buSzPts val="1100"/>
              <a:buFont typeface="Arial"/>
              <a:buNone/>
            </a:pPr>
            <a:r>
              <a:rPr lang="en-US"/>
              <a:t>On the churn side, expected dynamics appear — churn decreases as tenure, consistency, or class frequency increases.</a:t>
            </a:r>
            <a:endParaRPr/>
          </a:p>
          <a:p>
            <a:pPr indent="0" lvl="0" marL="0" rtl="0" algn="l">
              <a:lnSpc>
                <a:spcPct val="115000"/>
              </a:lnSpc>
              <a:spcBef>
                <a:spcPts val="1200"/>
              </a:spcBef>
              <a:spcAft>
                <a:spcPts val="0"/>
              </a:spcAft>
              <a:buClr>
                <a:schemeClr val="dk1"/>
              </a:buClr>
              <a:buSzPts val="1100"/>
              <a:buFont typeface="Arial"/>
              <a:buNone/>
            </a:pPr>
            <a:r>
              <a:rPr lang="en-US"/>
              <a:t>On the wearable side, we saw natural relationships like:</a:t>
            </a:r>
            <a:endParaRPr/>
          </a:p>
          <a:p>
            <a:pPr indent="-298450" lvl="0" marL="457200" rtl="0" algn="l">
              <a:lnSpc>
                <a:spcPct val="115000"/>
              </a:lnSpc>
              <a:spcBef>
                <a:spcPts val="1200"/>
              </a:spcBef>
              <a:spcAft>
                <a:spcPts val="0"/>
              </a:spcAft>
              <a:buClr>
                <a:schemeClr val="dk1"/>
              </a:buClr>
              <a:buSzPts val="1100"/>
              <a:buChar char="●"/>
            </a:pPr>
            <a:r>
              <a:rPr lang="en-US"/>
              <a:t>steps ↔ distance</a:t>
            </a:r>
            <a:br>
              <a:rPr lang="en-US"/>
            </a:br>
            <a:endParaRPr/>
          </a:p>
          <a:p>
            <a:pPr indent="-298450" lvl="0" marL="457200" rtl="0" algn="l">
              <a:lnSpc>
                <a:spcPct val="115000"/>
              </a:lnSpc>
              <a:spcBef>
                <a:spcPts val="0"/>
              </a:spcBef>
              <a:spcAft>
                <a:spcPts val="0"/>
              </a:spcAft>
              <a:buClr>
                <a:schemeClr val="dk1"/>
              </a:buClr>
              <a:buSzPts val="1100"/>
              <a:buChar char="●"/>
            </a:pPr>
            <a:r>
              <a:rPr lang="en-US"/>
              <a:t>activity intensity ↔ heart rate</a:t>
            </a:r>
            <a:br>
              <a:rPr lang="en-US"/>
            </a:br>
            <a:endParaRPr/>
          </a:p>
          <a:p>
            <a:pPr indent="0" lvl="0" marL="0" rtl="0" algn="l">
              <a:lnSpc>
                <a:spcPct val="115000"/>
              </a:lnSpc>
              <a:spcBef>
                <a:spcPts val="1200"/>
              </a:spcBef>
              <a:spcAft>
                <a:spcPts val="0"/>
              </a:spcAft>
              <a:buClr>
                <a:schemeClr val="dk1"/>
              </a:buClr>
              <a:buSzPts val="1100"/>
              <a:buFont typeface="Arial"/>
              <a:buNone/>
            </a:pPr>
            <a:r>
              <a:rPr lang="en-US"/>
              <a:t>These validations tell us that our data passes the ‘sanity check’ and can support predictive modeling.”</a:t>
            </a:r>
            <a:endParaRPr/>
          </a:p>
          <a:p>
            <a:pPr indent="0" lvl="0" marL="0" rtl="0" algn="l">
              <a:spcBef>
                <a:spcPts val="1200"/>
              </a:spcBef>
              <a:spcAft>
                <a:spcPts val="0"/>
              </a:spcAft>
              <a:buNone/>
            </a:pPr>
            <a:r>
              <a:t/>
            </a:r>
            <a:endParaRPr/>
          </a:p>
        </p:txBody>
      </p:sp>
      <p:sp>
        <p:nvSpPr>
          <p:cNvPr id="343" name="Google Shape;34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“Slide 12 gives us context for who is included in the experiment.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We analyzed </a:t>
            </a:r>
            <a:r>
              <a:rPr b="1" lang="en-US" sz="1100">
                <a:latin typeface="Arial"/>
                <a:ea typeface="Arial"/>
                <a:cs typeface="Arial"/>
                <a:sym typeface="Arial"/>
              </a:rPr>
              <a:t>10,000 long-tenured users</a:t>
            </a:r>
            <a:r>
              <a:rPr lang="en-US" sz="1100">
                <a:latin typeface="Arial"/>
                <a:ea typeface="Arial"/>
                <a:cs typeface="Arial"/>
                <a:sym typeface="Arial"/>
              </a:rPr>
              <a:t> — meaning users who already passed the volatile onboarding phase.</a:t>
            </a:r>
            <a:br>
              <a:rPr lang="en-US" sz="1100">
                <a:latin typeface="Arial"/>
                <a:ea typeface="Arial"/>
                <a:cs typeface="Arial"/>
                <a:sym typeface="Arial"/>
              </a:rPr>
            </a:br>
            <a:r>
              <a:rPr lang="en-US" sz="1100">
                <a:latin typeface="Arial"/>
                <a:ea typeface="Arial"/>
                <a:cs typeface="Arial"/>
                <a:sym typeface="Arial"/>
              </a:rPr>
              <a:t> The gender distribution is fairly balanced, which helps reduce demographic skew.</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Day 90, users were randomized into:</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4,484 treatment users</a:t>
            </a:r>
            <a:r>
              <a:rPr lang="en-US" sz="1100">
                <a:latin typeface="Arial"/>
                <a:ea typeface="Arial"/>
                <a:cs typeface="Arial"/>
                <a:sym typeface="Arial"/>
              </a:rPr>
              <a:t> who received the highlight notification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5,516 control users</a:t>
            </a:r>
            <a:r>
              <a:rPr lang="en-US" sz="1100">
                <a:latin typeface="Arial"/>
                <a:ea typeface="Arial"/>
                <a:cs typeface="Arial"/>
                <a:sym typeface="Arial"/>
              </a:rPr>
              <a:t> who did not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creates a clean A/B split and allows us to measure the </a:t>
            </a:r>
            <a:r>
              <a:rPr i="1" lang="en-US" sz="1100">
                <a:latin typeface="Arial"/>
                <a:ea typeface="Arial"/>
                <a:cs typeface="Arial"/>
                <a:sym typeface="Arial"/>
              </a:rPr>
              <a:t>true causal impact</a:t>
            </a:r>
            <a:r>
              <a:rPr lang="en-US" sz="1100">
                <a:latin typeface="Arial"/>
                <a:ea typeface="Arial"/>
                <a:cs typeface="Arial"/>
                <a:sym typeface="Arial"/>
              </a:rPr>
              <a:t> of notifications.</a:t>
            </a:r>
            <a:br>
              <a:rPr lang="en-US" sz="1100">
                <a:latin typeface="Arial"/>
                <a:ea typeface="Arial"/>
                <a:cs typeface="Arial"/>
                <a:sym typeface="Arial"/>
              </a:rPr>
            </a:br>
            <a:r>
              <a:rPr lang="en-US" sz="1100">
                <a:latin typeface="Arial"/>
                <a:ea typeface="Arial"/>
                <a:cs typeface="Arial"/>
                <a:sym typeface="Arial"/>
              </a:rPr>
              <a:t> Even though the groups aren’t exactly 50/50, the imbalance is small and statistically acceptable.”</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355" name="Google Shape;35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“Slide 13 shows what happens immediately after the notification goes out — and the behavior is very clear.</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Users who received the notification show a massive </a:t>
            </a:r>
            <a:r>
              <a:rPr b="1" lang="en-US" sz="1100">
                <a:latin typeface="Arial"/>
                <a:ea typeface="Arial"/>
                <a:cs typeface="Arial"/>
                <a:sym typeface="Arial"/>
              </a:rPr>
              <a:t>225 percent increase in session frequency</a:t>
            </a:r>
            <a:r>
              <a:rPr lang="en-US" sz="1100">
                <a:latin typeface="Arial"/>
                <a:ea typeface="Arial"/>
                <a:cs typeface="Arial"/>
                <a:sym typeface="Arial"/>
              </a:rPr>
              <a:t> over the next 7 days.</a:t>
            </a:r>
            <a:br>
              <a:rPr lang="en-US" sz="1100">
                <a:latin typeface="Arial"/>
                <a:ea typeface="Arial"/>
                <a:cs typeface="Arial"/>
                <a:sym typeface="Arial"/>
              </a:rPr>
            </a:br>
            <a:r>
              <a:rPr lang="en-US" sz="1100">
                <a:latin typeface="Arial"/>
                <a:ea typeface="Arial"/>
                <a:cs typeface="Arial"/>
                <a:sym typeface="Arial"/>
              </a:rPr>
              <a:t> But their </a:t>
            </a:r>
            <a:r>
              <a:rPr b="1" lang="en-US" sz="1100">
                <a:latin typeface="Arial"/>
                <a:ea typeface="Arial"/>
                <a:cs typeface="Arial"/>
                <a:sym typeface="Arial"/>
              </a:rPr>
              <a:t>style of exercise doesn’t change</a:t>
            </a:r>
            <a:r>
              <a:rPr lang="en-US" sz="1100">
                <a:latin typeface="Arial"/>
                <a:ea typeface="Arial"/>
                <a:cs typeface="Arial"/>
                <a:sym typeface="Arial"/>
              </a:rPr>
              <a:t> — session duration and intensity remain stable.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tells us something important:</a:t>
            </a:r>
            <a:br>
              <a:rPr lang="en-US" sz="1100">
                <a:latin typeface="Arial"/>
                <a:ea typeface="Arial"/>
                <a:cs typeface="Arial"/>
                <a:sym typeface="Arial"/>
              </a:rPr>
            </a:br>
            <a:r>
              <a:rPr lang="en-US" sz="1100">
                <a:latin typeface="Arial"/>
                <a:ea typeface="Arial"/>
                <a:cs typeface="Arial"/>
                <a:sym typeface="Arial"/>
              </a:rPr>
              <a:t> The notification doesn’t change </a:t>
            </a:r>
            <a:r>
              <a:rPr i="1" lang="en-US" sz="1100">
                <a:latin typeface="Arial"/>
                <a:ea typeface="Arial"/>
                <a:cs typeface="Arial"/>
                <a:sym typeface="Arial"/>
              </a:rPr>
              <a:t>how</a:t>
            </a:r>
            <a:r>
              <a:rPr lang="en-US" sz="1100">
                <a:latin typeface="Arial"/>
                <a:ea typeface="Arial"/>
                <a:cs typeface="Arial"/>
                <a:sym typeface="Arial"/>
              </a:rPr>
              <a:t> they work out.</a:t>
            </a:r>
            <a:br>
              <a:rPr lang="en-US" sz="1100">
                <a:latin typeface="Arial"/>
                <a:ea typeface="Arial"/>
                <a:cs typeface="Arial"/>
                <a:sym typeface="Arial"/>
              </a:rPr>
            </a:br>
            <a:r>
              <a:rPr lang="en-US" sz="1100">
                <a:latin typeface="Arial"/>
                <a:ea typeface="Arial"/>
                <a:cs typeface="Arial"/>
                <a:sym typeface="Arial"/>
              </a:rPr>
              <a:t> It simply brings them back.</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So highlight notifications function as </a:t>
            </a:r>
            <a:r>
              <a:rPr b="1" lang="en-US" sz="1100">
                <a:latin typeface="Arial"/>
                <a:ea typeface="Arial"/>
                <a:cs typeface="Arial"/>
                <a:sym typeface="Arial"/>
              </a:rPr>
              <a:t>reactivation triggers</a:t>
            </a:r>
            <a:r>
              <a:rPr lang="en-US" sz="1100">
                <a:latin typeface="Arial"/>
                <a:ea typeface="Arial"/>
                <a:cs typeface="Arial"/>
                <a:sym typeface="Arial"/>
              </a:rPr>
              <a:t> — they remind the user of their progress and pull them back into the product experience without forcing behavioral changes.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aligns perfectly with what we want in a retention strategy: small nudges with large impact.”</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389" name="Google Shape;38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“Now, Slide 14 identifies which users benefit the most.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We applied </a:t>
            </a:r>
            <a:r>
              <a:rPr b="1" lang="en-US" sz="1100">
                <a:latin typeface="Arial"/>
                <a:ea typeface="Arial"/>
                <a:cs typeface="Arial"/>
                <a:sym typeface="Arial"/>
              </a:rPr>
              <a:t>K-means clustering</a:t>
            </a:r>
            <a:r>
              <a:rPr lang="en-US" sz="1100">
                <a:latin typeface="Arial"/>
                <a:ea typeface="Arial"/>
                <a:cs typeface="Arial"/>
                <a:sym typeface="Arial"/>
              </a:rPr>
              <a:t> and divided the population into five segments.</a:t>
            </a:r>
            <a:br>
              <a:rPr lang="en-US" sz="1100">
                <a:latin typeface="Arial"/>
                <a:ea typeface="Arial"/>
                <a:cs typeface="Arial"/>
                <a:sym typeface="Arial"/>
              </a:rPr>
            </a:br>
            <a:r>
              <a:rPr lang="en-US" sz="1100">
                <a:latin typeface="Arial"/>
                <a:ea typeface="Arial"/>
                <a:cs typeface="Arial"/>
                <a:sym typeface="Arial"/>
              </a:rPr>
              <a:t> One cluster stood out sharply — </a:t>
            </a:r>
            <a:r>
              <a:rPr b="1" lang="en-US" sz="1100">
                <a:latin typeface="Arial"/>
                <a:ea typeface="Arial"/>
                <a:cs typeface="Arial"/>
                <a:sym typeface="Arial"/>
              </a:rPr>
              <a:t>Cluster 4</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Cluster 4 users: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are predominantly younger to middle-aged male runners,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have consistent running routines,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and show the </a:t>
            </a:r>
            <a:r>
              <a:rPr b="1" lang="en-US" sz="1100">
                <a:latin typeface="Arial"/>
                <a:ea typeface="Arial"/>
                <a:cs typeface="Arial"/>
                <a:sym typeface="Arial"/>
              </a:rPr>
              <a:t>highest CTA rates</a:t>
            </a:r>
            <a:r>
              <a:rPr lang="en-US" sz="1100">
                <a:latin typeface="Arial"/>
                <a:ea typeface="Arial"/>
                <a:cs typeface="Arial"/>
                <a:sym typeface="Arial"/>
              </a:rPr>
              <a:t> and strongest uplift after the notification.</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is a textbook example of where personalization works.</a:t>
            </a:r>
            <a:br>
              <a:rPr lang="en-US" sz="1100">
                <a:latin typeface="Arial"/>
                <a:ea typeface="Arial"/>
                <a:cs typeface="Arial"/>
                <a:sym typeface="Arial"/>
              </a:rPr>
            </a:br>
            <a:r>
              <a:rPr lang="en-US" sz="1100">
                <a:latin typeface="Arial"/>
                <a:ea typeface="Arial"/>
                <a:cs typeface="Arial"/>
                <a:sym typeface="Arial"/>
              </a:rPr>
              <a:t> These users have strong routines but occasionally drift — and when they do, a well-timed notification is extremely effective in reactivating them.</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Not all users behave this way:</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High-engagement users don’t need a nudge.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Low-engagement users don’t respond to one.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But this middle group — disciplined, goal-oriented, and responsive — is where the notification has the highest ROI.”</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409" name="Google Shape;40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Slide 15 ties our whole workflow together using the </a:t>
            </a:r>
            <a:r>
              <a:rPr b="1" lang="en-US" sz="1100">
                <a:latin typeface="Arial"/>
                <a:ea typeface="Arial"/>
                <a:cs typeface="Arial"/>
                <a:sym typeface="Arial"/>
              </a:rPr>
              <a:t>CRISP-DM framework</a:t>
            </a:r>
            <a:r>
              <a:rPr lang="en-US" sz="1100">
                <a:latin typeface="Arial"/>
                <a:ea typeface="Arial"/>
                <a:cs typeface="Arial"/>
                <a:sym typeface="Arial"/>
              </a:rPr>
              <a:t>. We followed a complete lifecycle:</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Business Understanding:</a:t>
            </a:r>
            <a:r>
              <a:rPr lang="en-US" sz="1100">
                <a:latin typeface="Arial"/>
                <a:ea typeface="Arial"/>
                <a:cs typeface="Arial"/>
                <a:sym typeface="Arial"/>
              </a:rPr>
              <a:t> defining retention as the core challenge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Data Understanding:</a:t>
            </a:r>
            <a:r>
              <a:rPr lang="en-US" sz="1100">
                <a:latin typeface="Arial"/>
                <a:ea typeface="Arial"/>
                <a:cs typeface="Arial"/>
                <a:sym typeface="Arial"/>
              </a:rPr>
              <a:t> exploring and validating our synthetic dataset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Data Preparation:</a:t>
            </a:r>
            <a:r>
              <a:rPr lang="en-US" sz="1100">
                <a:latin typeface="Arial"/>
                <a:ea typeface="Arial"/>
                <a:cs typeface="Arial"/>
                <a:sym typeface="Arial"/>
              </a:rPr>
              <a:t> engineering drift metrics and aligning time windows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Modeling:</a:t>
            </a:r>
            <a:r>
              <a:rPr lang="en-US" sz="1100">
                <a:latin typeface="Arial"/>
                <a:ea typeface="Arial"/>
                <a:cs typeface="Arial"/>
                <a:sym typeface="Arial"/>
              </a:rPr>
              <a:t> building both churn prediction and uplift models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Evaluation:</a:t>
            </a:r>
            <a:r>
              <a:rPr lang="en-US" sz="1100">
                <a:latin typeface="Arial"/>
                <a:ea typeface="Arial"/>
                <a:cs typeface="Arial"/>
                <a:sym typeface="Arial"/>
              </a:rPr>
              <a:t> validating results across cohorts and metrics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Deployment:</a:t>
            </a:r>
            <a:r>
              <a:rPr lang="en-US" sz="1100">
                <a:latin typeface="Arial"/>
                <a:ea typeface="Arial"/>
                <a:cs typeface="Arial"/>
                <a:sym typeface="Arial"/>
              </a:rPr>
              <a:t> preparing insights for real-world marketing activation</a:t>
            </a:r>
            <a:endParaRPr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After receiving panel feedback, we refined our approach by:</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focusing exclusively on long-tenured users for cleaner signal,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adding the randomization layer for causal uplift measurement,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enhancing EDA around drift and notification effects,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and connecting model outputs directly to lifecycle marketing actions.</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CRISP-DM gave us the structure, while Agile sprints helped us iterate quickly.”</a:t>
            </a: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lang="en-US" sz="1100">
                <a:latin typeface="Arial"/>
                <a:ea typeface="Arial"/>
                <a:cs typeface="Arial"/>
                <a:sym typeface="Arial"/>
              </a:rPr>
              <a:t>My teammate robert will continue our </a:t>
            </a:r>
            <a:r>
              <a:rPr lang="en-US" sz="1100">
                <a:latin typeface="Arial"/>
                <a:ea typeface="Arial"/>
                <a:cs typeface="Arial"/>
                <a:sym typeface="Arial"/>
              </a:rPr>
              <a:t>presentation</a:t>
            </a:r>
            <a:r>
              <a:rPr lang="en-US" sz="1100">
                <a:latin typeface="Arial"/>
                <a:ea typeface="Arial"/>
                <a:cs typeface="Arial"/>
                <a:sym typeface="Arial"/>
              </a:rPr>
              <a:t> and will throw more light on modeling approach</a:t>
            </a:r>
            <a:endParaRPr sz="1100">
              <a:latin typeface="Arial"/>
              <a:ea typeface="Arial"/>
              <a:cs typeface="Arial"/>
              <a:sym typeface="Arial"/>
            </a:endParaRPr>
          </a:p>
        </p:txBody>
      </p:sp>
      <p:sp>
        <p:nvSpPr>
          <p:cNvPr id="438" name="Google Shape;43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US" sz="1500">
                <a:latin typeface="Arial"/>
                <a:ea typeface="Arial"/>
                <a:cs typeface="Arial"/>
                <a:sym typeface="Arial"/>
              </a:rPr>
              <a:t>Before modeling, we focus on strong data preparation. We first build a 90-day baseline for each user to capture their normal activity. </a:t>
            </a:r>
            <a:endParaRPr sz="15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500">
                <a:latin typeface="Arial"/>
                <a:ea typeface="Arial"/>
                <a:cs typeface="Arial"/>
                <a:sym typeface="Arial"/>
              </a:rPr>
              <a:t>Then we engineer drift features that measure how behavior changes from that baseline, like drops in sessions, longer inactivity gaps, and streak breaks.</a:t>
            </a:r>
            <a:endParaRPr sz="15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500">
                <a:latin typeface="Arial"/>
                <a:ea typeface="Arial"/>
                <a:cs typeface="Arial"/>
                <a:sym typeface="Arial"/>
              </a:rPr>
              <a:t>We align all pre- and post-notification windows to avoid data leakage and ensure fair comparison. Finally, we create a clean treatment and control dataset so we can measure notification impact later.</a:t>
            </a:r>
            <a:endParaRPr sz="1500">
              <a:latin typeface="Arial"/>
              <a:ea typeface="Arial"/>
              <a:cs typeface="Arial"/>
              <a:sym typeface="Arial"/>
            </a:endParaRPr>
          </a:p>
          <a:p>
            <a:pPr indent="0" lvl="0" marL="0" rtl="0" algn="l">
              <a:lnSpc>
                <a:spcPct val="150000"/>
              </a:lnSpc>
              <a:spcBef>
                <a:spcPts val="1200"/>
              </a:spcBef>
              <a:spcAft>
                <a:spcPts val="1200"/>
              </a:spcAft>
              <a:buClr>
                <a:schemeClr val="dk1"/>
              </a:buClr>
              <a:buSzPts val="1100"/>
              <a:buFont typeface="Arial"/>
              <a:buNone/>
            </a:pPr>
            <a:r>
              <a:rPr lang="en-US" sz="1500">
                <a:latin typeface="Arial"/>
                <a:ea typeface="Arial"/>
                <a:cs typeface="Arial"/>
                <a:sym typeface="Arial"/>
              </a:rPr>
              <a:t>This setup lets the model focus on behavioral change, not just raw activity.”</a:t>
            </a:r>
            <a:endParaRPr/>
          </a:p>
        </p:txBody>
      </p:sp>
      <p:sp>
        <p:nvSpPr>
          <p:cNvPr id="470" name="Google Shape;47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Now that we’ve built clean baselines and drift features, we move into the modeling stage.</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Our approach uses two models because we are solving two related but different problems.</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First, we want to know when a long-tenured user starts drifting toward churn.</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Second, we want to know whether the three-month notification actually changes behavior.</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To do this, we focus on behavioral drift rather than raw activity counts, and we organize users into clear risk tiers so the results are easy for Marketing to use.”</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p:txBody>
      </p:sp>
      <p:sp>
        <p:nvSpPr>
          <p:cNvPr id="496" name="Google Shape;49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“To detect churn early, we build a 90-day baseline for each user. This baseline shows their normal pattern.</a:t>
            </a:r>
            <a:br>
              <a:rPr lang="en-US" sz="1300">
                <a:latin typeface="Arial"/>
                <a:ea typeface="Arial"/>
                <a:cs typeface="Arial"/>
                <a:sym typeface="Arial"/>
              </a:rPr>
            </a:br>
            <a:r>
              <a:rPr lang="en-US" sz="1300">
                <a:latin typeface="Arial"/>
                <a:ea typeface="Arial"/>
                <a:cs typeface="Arial"/>
                <a:sym typeface="Arial"/>
              </a:rPr>
              <a:t> Then we measure drift: drops in session frequency, longer inactivity gaps, and broken streaks.</a:t>
            </a:r>
            <a:br>
              <a:rPr lang="en-US" sz="1300">
                <a:latin typeface="Arial"/>
                <a:ea typeface="Arial"/>
                <a:cs typeface="Arial"/>
                <a:sym typeface="Arial"/>
              </a:rPr>
            </a:br>
            <a:r>
              <a:rPr lang="en-US" sz="1300">
                <a:latin typeface="Arial"/>
                <a:ea typeface="Arial"/>
                <a:cs typeface="Arial"/>
                <a:sym typeface="Arial"/>
              </a:rPr>
              <a:t> These changes appear before full churn, so they are strong signals.</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We do not just predict </a:t>
            </a:r>
            <a:r>
              <a:rPr i="1" lang="en-US" sz="1300">
                <a:latin typeface="Arial"/>
                <a:ea typeface="Arial"/>
                <a:cs typeface="Arial"/>
                <a:sym typeface="Arial"/>
              </a:rPr>
              <a:t>if</a:t>
            </a:r>
            <a:r>
              <a:rPr lang="en-US" sz="1300">
                <a:latin typeface="Arial"/>
                <a:ea typeface="Arial"/>
                <a:cs typeface="Arial"/>
                <a:sym typeface="Arial"/>
              </a:rPr>
              <a:t> churn happens. We try to predict </a:t>
            </a:r>
            <a:r>
              <a:rPr i="1" lang="en-US" sz="1300">
                <a:latin typeface="Arial"/>
                <a:ea typeface="Arial"/>
                <a:cs typeface="Arial"/>
                <a:sym typeface="Arial"/>
              </a:rPr>
              <a:t>when</a:t>
            </a:r>
            <a:r>
              <a:rPr lang="en-US" sz="1300">
                <a:latin typeface="Arial"/>
                <a:ea typeface="Arial"/>
                <a:cs typeface="Arial"/>
                <a:sym typeface="Arial"/>
              </a:rPr>
              <a:t> the drift becomes serious.</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We compared simple models and tree-based models.</a:t>
            </a:r>
            <a:br>
              <a:rPr lang="en-US" sz="1300">
                <a:latin typeface="Arial"/>
                <a:ea typeface="Arial"/>
                <a:cs typeface="Arial"/>
                <a:sym typeface="Arial"/>
              </a:rPr>
            </a:br>
            <a:r>
              <a:rPr lang="en-US" sz="1300">
                <a:latin typeface="Arial"/>
                <a:ea typeface="Arial"/>
                <a:cs typeface="Arial"/>
                <a:sym typeface="Arial"/>
              </a:rPr>
              <a:t> </a:t>
            </a:r>
            <a:r>
              <a:rPr b="1" lang="en-US" sz="1300">
                <a:latin typeface="Arial"/>
                <a:ea typeface="Arial"/>
                <a:cs typeface="Arial"/>
                <a:sym typeface="Arial"/>
              </a:rPr>
              <a:t>XGBoost</a:t>
            </a:r>
            <a:r>
              <a:rPr lang="en-US" sz="1300">
                <a:latin typeface="Arial"/>
                <a:ea typeface="Arial"/>
                <a:cs typeface="Arial"/>
                <a:sym typeface="Arial"/>
              </a:rPr>
              <a:t> gave the best balance of accuracy and clear explanations.</a:t>
            </a:r>
            <a:br>
              <a:rPr lang="en-US" sz="1300">
                <a:latin typeface="Arial"/>
                <a:ea typeface="Arial"/>
                <a:cs typeface="Arial"/>
                <a:sym typeface="Arial"/>
              </a:rPr>
            </a:br>
            <a:r>
              <a:rPr lang="en-US" sz="1300">
                <a:latin typeface="Arial"/>
                <a:ea typeface="Arial"/>
                <a:cs typeface="Arial"/>
                <a:sym typeface="Arial"/>
              </a:rPr>
              <a:t> It works well with our imbalanced churn data and let us show which features matter most.”</a:t>
            </a:r>
            <a:endParaRPr sz="1300">
              <a:latin typeface="Arial"/>
              <a:ea typeface="Arial"/>
              <a:cs typeface="Arial"/>
              <a:sym typeface="Arial"/>
            </a:endParaRPr>
          </a:p>
          <a:p>
            <a:pPr indent="0" lvl="0" marL="0" rtl="0" algn="l">
              <a:spcBef>
                <a:spcPts val="1200"/>
              </a:spcBef>
              <a:spcAft>
                <a:spcPts val="0"/>
              </a:spcAft>
              <a:buNone/>
            </a:pPr>
            <a:r>
              <a:t/>
            </a:r>
            <a:endParaRPr/>
          </a:p>
        </p:txBody>
      </p:sp>
      <p:sp>
        <p:nvSpPr>
          <p:cNvPr id="526" name="Google Shape;52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“The second model looks at </a:t>
            </a:r>
            <a:r>
              <a:rPr b="1" lang="en-US" sz="1300">
                <a:latin typeface="Arial"/>
                <a:ea typeface="Arial"/>
                <a:cs typeface="Arial"/>
                <a:sym typeface="Arial"/>
              </a:rPr>
              <a:t>notification impact</a:t>
            </a:r>
            <a:r>
              <a:rPr lang="en-US" sz="1300">
                <a:latin typeface="Arial"/>
                <a:ea typeface="Arial"/>
                <a:cs typeface="Arial"/>
                <a:sym typeface="Arial"/>
              </a:rPr>
              <a:t>.</a:t>
            </a:r>
            <a:br>
              <a:rPr lang="en-US" sz="1300">
                <a:latin typeface="Arial"/>
                <a:ea typeface="Arial"/>
                <a:cs typeface="Arial"/>
                <a:sym typeface="Arial"/>
              </a:rPr>
            </a:br>
            <a:r>
              <a:rPr lang="en-US" sz="1300">
                <a:latin typeface="Arial"/>
                <a:ea typeface="Arial"/>
                <a:cs typeface="Arial"/>
                <a:sym typeface="Arial"/>
              </a:rPr>
              <a:t> The notification at day 90 is randomized, so we get a clean treatment and control split.</a:t>
            </a:r>
            <a:br>
              <a:rPr lang="en-US" sz="1300">
                <a:latin typeface="Arial"/>
                <a:ea typeface="Arial"/>
                <a:cs typeface="Arial"/>
                <a:sym typeface="Arial"/>
              </a:rPr>
            </a:br>
            <a:r>
              <a:rPr lang="en-US" sz="1300">
                <a:latin typeface="Arial"/>
                <a:ea typeface="Arial"/>
                <a:cs typeface="Arial"/>
                <a:sym typeface="Arial"/>
              </a:rPr>
              <a:t> That makes it possible to measure the true effect of the notification.</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Uplift modeling tells us three things:</a:t>
            </a:r>
            <a:endParaRPr sz="1300">
              <a:latin typeface="Arial"/>
              <a:ea typeface="Arial"/>
              <a:cs typeface="Arial"/>
              <a:sym typeface="Arial"/>
            </a:endParaRPr>
          </a:p>
          <a:p>
            <a:pPr indent="-311150" lvl="0" marL="457200" rtl="0" algn="l">
              <a:lnSpc>
                <a:spcPct val="150000"/>
              </a:lnSpc>
              <a:spcBef>
                <a:spcPts val="1200"/>
              </a:spcBef>
              <a:spcAft>
                <a:spcPts val="0"/>
              </a:spcAft>
              <a:buClr>
                <a:schemeClr val="dk1"/>
              </a:buClr>
              <a:buSzPts val="1300"/>
              <a:buAutoNum type="arabicPeriod"/>
            </a:pPr>
            <a:r>
              <a:rPr lang="en-US" sz="1300">
                <a:latin typeface="Arial"/>
                <a:ea typeface="Arial"/>
                <a:cs typeface="Arial"/>
                <a:sym typeface="Arial"/>
              </a:rPr>
              <a:t>How much extra engagement the notification creates</a:t>
            </a:r>
            <a:endParaRPr sz="1300">
              <a:latin typeface="Arial"/>
              <a:ea typeface="Arial"/>
              <a:cs typeface="Arial"/>
              <a:sym typeface="Arial"/>
            </a:endParaRPr>
          </a:p>
          <a:p>
            <a:pPr indent="-311150" lvl="0" marL="457200" rtl="0" algn="l">
              <a:lnSpc>
                <a:spcPct val="150000"/>
              </a:lnSpc>
              <a:spcBef>
                <a:spcPts val="0"/>
              </a:spcBef>
              <a:spcAft>
                <a:spcPts val="0"/>
              </a:spcAft>
              <a:buClr>
                <a:schemeClr val="dk1"/>
              </a:buClr>
              <a:buSzPts val="1300"/>
              <a:buAutoNum type="arabicPeriod"/>
            </a:pPr>
            <a:r>
              <a:rPr lang="en-US" sz="1300">
                <a:latin typeface="Arial"/>
                <a:ea typeface="Arial"/>
                <a:cs typeface="Arial"/>
                <a:sym typeface="Arial"/>
              </a:rPr>
              <a:t>Whether churn is delayed</a:t>
            </a:r>
            <a:endParaRPr sz="1300">
              <a:latin typeface="Arial"/>
              <a:ea typeface="Arial"/>
              <a:cs typeface="Arial"/>
              <a:sym typeface="Arial"/>
            </a:endParaRPr>
          </a:p>
          <a:p>
            <a:pPr indent="-311150" lvl="0" marL="457200" rtl="0" algn="l">
              <a:lnSpc>
                <a:spcPct val="150000"/>
              </a:lnSpc>
              <a:spcBef>
                <a:spcPts val="0"/>
              </a:spcBef>
              <a:spcAft>
                <a:spcPts val="0"/>
              </a:spcAft>
              <a:buClr>
                <a:schemeClr val="dk1"/>
              </a:buClr>
              <a:buSzPts val="1300"/>
              <a:buAutoNum type="arabicPeriod"/>
            </a:pPr>
            <a:r>
              <a:rPr lang="en-US" sz="1300">
                <a:latin typeface="Arial"/>
                <a:ea typeface="Arial"/>
                <a:cs typeface="Arial"/>
                <a:sym typeface="Arial"/>
              </a:rPr>
              <a:t>Which groups respond the best</a:t>
            </a:r>
            <a:endParaRPr sz="1300">
              <a:latin typeface="Arial"/>
              <a:ea typeface="Arial"/>
              <a:cs typeface="Arial"/>
              <a:sym typeface="Arial"/>
            </a:endParaRPr>
          </a:p>
          <a:p>
            <a:pPr indent="0" lvl="0" marL="0" rtl="0" algn="l">
              <a:lnSpc>
                <a:spcPct val="150000"/>
              </a:lnSpc>
              <a:spcBef>
                <a:spcPts val="1200"/>
              </a:spcBef>
              <a:spcAft>
                <a:spcPts val="1200"/>
              </a:spcAft>
              <a:buClr>
                <a:schemeClr val="dk1"/>
              </a:buClr>
              <a:buSzPts val="1100"/>
              <a:buFont typeface="Arial"/>
              <a:buNone/>
            </a:pPr>
            <a:r>
              <a:rPr lang="en-US" sz="1300">
                <a:latin typeface="Arial"/>
                <a:ea typeface="Arial"/>
                <a:cs typeface="Arial"/>
                <a:sym typeface="Arial"/>
              </a:rPr>
              <a:t>This is important because not everyone reacts the same.</a:t>
            </a:r>
            <a:br>
              <a:rPr lang="en-US" sz="1300">
                <a:latin typeface="Arial"/>
                <a:ea typeface="Arial"/>
                <a:cs typeface="Arial"/>
                <a:sym typeface="Arial"/>
              </a:rPr>
            </a:br>
            <a:r>
              <a:rPr lang="en-US" sz="1300">
                <a:latin typeface="Arial"/>
                <a:ea typeface="Arial"/>
                <a:cs typeface="Arial"/>
                <a:sym typeface="Arial"/>
              </a:rPr>
              <a:t> Some users benefit a lot. Some barely move.</a:t>
            </a:r>
            <a:br>
              <a:rPr lang="en-US" sz="1300">
                <a:latin typeface="Arial"/>
                <a:ea typeface="Arial"/>
                <a:cs typeface="Arial"/>
                <a:sym typeface="Arial"/>
              </a:rPr>
            </a:br>
            <a:r>
              <a:rPr lang="en-US" sz="1300">
                <a:latin typeface="Arial"/>
                <a:ea typeface="Arial"/>
                <a:cs typeface="Arial"/>
                <a:sym typeface="Arial"/>
              </a:rPr>
              <a:t> So uplift helps us avoid sending notifications where they don’t help, and focus on users who gain real value.”</a:t>
            </a:r>
            <a:endParaRPr/>
          </a:p>
        </p:txBody>
      </p:sp>
      <p:sp>
        <p:nvSpPr>
          <p:cNvPr id="556" name="Google Shape;55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t>I’ll start by outlining the flow of our presentation.</a:t>
            </a:r>
            <a:endParaRPr sz="1400"/>
          </a:p>
          <a:p>
            <a:pPr indent="0" lvl="0" marL="0" rtl="0" algn="l">
              <a:lnSpc>
                <a:spcPct val="115000"/>
              </a:lnSpc>
              <a:spcBef>
                <a:spcPts val="1000"/>
              </a:spcBef>
              <a:spcAft>
                <a:spcPts val="0"/>
              </a:spcAft>
              <a:buClr>
                <a:schemeClr val="dk1"/>
              </a:buClr>
              <a:buSzPts val="1100"/>
              <a:buFont typeface="Arial"/>
              <a:buNone/>
            </a:pPr>
            <a:r>
              <a:rPr lang="en-US" sz="1400"/>
              <a:t>First, I’ll frame our business problem, the significance, and the key insights that guided our approach.</a:t>
            </a:r>
            <a:endParaRPr sz="1400"/>
          </a:p>
          <a:p>
            <a:pPr indent="0" lvl="0" marL="0" rtl="0" algn="l">
              <a:lnSpc>
                <a:spcPct val="115000"/>
              </a:lnSpc>
              <a:spcBef>
                <a:spcPts val="1000"/>
              </a:spcBef>
              <a:spcAft>
                <a:spcPts val="0"/>
              </a:spcAft>
              <a:buClr>
                <a:schemeClr val="dk1"/>
              </a:buClr>
              <a:buSzPts val="1100"/>
              <a:buFont typeface="Arial"/>
              <a:buNone/>
            </a:pPr>
            <a:r>
              <a:rPr lang="en-US" sz="1400"/>
              <a:t>Yash will then walk through the dataset and our exploratory data analysis.</a:t>
            </a:r>
            <a:br>
              <a:rPr lang="en-US" sz="1400"/>
            </a:br>
            <a:r>
              <a:rPr lang="en-US" sz="1400"/>
              <a:t>Robert will dive into our modeling strategy — both the churn-timing component and causal uplift.</a:t>
            </a:r>
            <a:br>
              <a:rPr lang="en-US" sz="1400"/>
            </a:br>
            <a:r>
              <a:rPr lang="en-US" sz="1400"/>
              <a:t>Fiona will share our cohort-specific findings and prototype.</a:t>
            </a:r>
            <a:br>
              <a:rPr lang="en-US" sz="1400"/>
            </a:br>
            <a:r>
              <a:rPr lang="en-US" sz="1400"/>
              <a:t>And finally, Madina will wrap with governance, ethics, and our implementation roadmap.</a:t>
            </a:r>
            <a:endParaRPr sz="1400"/>
          </a:p>
          <a:p>
            <a:pPr indent="0" lvl="0" marL="0" rtl="0" algn="l">
              <a:spcBef>
                <a:spcPts val="1000"/>
              </a:spcBef>
              <a:spcAft>
                <a:spcPts val="0"/>
              </a:spcAft>
              <a:buNone/>
            </a:pPr>
            <a:r>
              <a:t/>
            </a:r>
            <a:endParaRPr/>
          </a:p>
        </p:txBody>
      </p:sp>
      <p:sp>
        <p:nvSpPr>
          <p:cNvPr id="142" name="Google Shape;14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“We check performance and interpretability.</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On performance, we look at </a:t>
            </a:r>
            <a:r>
              <a:rPr b="1" lang="en-US" sz="1300">
                <a:latin typeface="Arial"/>
                <a:ea typeface="Arial"/>
                <a:cs typeface="Arial"/>
                <a:sym typeface="Arial"/>
              </a:rPr>
              <a:t>retention curves</a:t>
            </a:r>
            <a:r>
              <a:rPr lang="en-US" sz="1300">
                <a:latin typeface="Arial"/>
                <a:ea typeface="Arial"/>
                <a:cs typeface="Arial"/>
                <a:sym typeface="Arial"/>
              </a:rPr>
              <a:t>, </a:t>
            </a:r>
            <a:r>
              <a:rPr b="1" lang="en-US" sz="1300">
                <a:latin typeface="Arial"/>
                <a:ea typeface="Arial"/>
                <a:cs typeface="Arial"/>
                <a:sym typeface="Arial"/>
              </a:rPr>
              <a:t>precision-recall</a:t>
            </a:r>
            <a:r>
              <a:rPr lang="en-US" sz="1300">
                <a:latin typeface="Arial"/>
                <a:ea typeface="Arial"/>
                <a:cs typeface="Arial"/>
                <a:sym typeface="Arial"/>
              </a:rPr>
              <a:t>, and </a:t>
            </a:r>
            <a:r>
              <a:rPr b="1" lang="en-US" sz="1300">
                <a:latin typeface="Arial"/>
                <a:ea typeface="Arial"/>
                <a:cs typeface="Arial"/>
                <a:sym typeface="Arial"/>
              </a:rPr>
              <a:t>ROC-AUC</a:t>
            </a:r>
            <a:r>
              <a:rPr lang="en-US" sz="1300">
                <a:latin typeface="Arial"/>
                <a:ea typeface="Arial"/>
                <a:cs typeface="Arial"/>
                <a:sym typeface="Arial"/>
              </a:rPr>
              <a:t>.</a:t>
            </a:r>
            <a:br>
              <a:rPr lang="en-US" sz="1300">
                <a:latin typeface="Arial"/>
                <a:ea typeface="Arial"/>
                <a:cs typeface="Arial"/>
                <a:sym typeface="Arial"/>
              </a:rPr>
            </a:br>
            <a:r>
              <a:rPr lang="en-US" sz="1300">
                <a:latin typeface="Arial"/>
                <a:ea typeface="Arial"/>
                <a:cs typeface="Arial"/>
                <a:sym typeface="Arial"/>
              </a:rPr>
              <a:t> These show how well the model separates high-risk and low-risk users.</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On interpretability, we use </a:t>
            </a:r>
            <a:r>
              <a:rPr b="1" lang="en-US" sz="1300">
                <a:latin typeface="Arial"/>
                <a:ea typeface="Arial"/>
                <a:cs typeface="Arial"/>
                <a:sym typeface="Arial"/>
              </a:rPr>
              <a:t>SHAP</a:t>
            </a:r>
            <a:r>
              <a:rPr lang="en-US" sz="1300">
                <a:latin typeface="Arial"/>
                <a:ea typeface="Arial"/>
                <a:cs typeface="Arial"/>
                <a:sym typeface="Arial"/>
              </a:rPr>
              <a:t> to confirm that drift features drive the predictions, not random noise.</a:t>
            </a:r>
            <a:br>
              <a:rPr lang="en-US" sz="1300">
                <a:latin typeface="Arial"/>
                <a:ea typeface="Arial"/>
                <a:cs typeface="Arial"/>
                <a:sym typeface="Arial"/>
              </a:rPr>
            </a:br>
            <a:r>
              <a:rPr lang="en-US" sz="1300">
                <a:latin typeface="Arial"/>
                <a:ea typeface="Arial"/>
                <a:cs typeface="Arial"/>
                <a:sym typeface="Arial"/>
              </a:rPr>
              <a:t> We also check uplift by cohort to make sure the notification effect is consistent and fair.</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The goal is not just strong metrics.</a:t>
            </a:r>
            <a:br>
              <a:rPr lang="en-US" sz="1300">
                <a:latin typeface="Arial"/>
                <a:ea typeface="Arial"/>
                <a:cs typeface="Arial"/>
                <a:sym typeface="Arial"/>
              </a:rPr>
            </a:br>
            <a:r>
              <a:rPr lang="en-US" sz="1300">
                <a:latin typeface="Arial"/>
                <a:ea typeface="Arial"/>
                <a:cs typeface="Arial"/>
                <a:sym typeface="Arial"/>
              </a:rPr>
              <a:t> The goal is results that Marketing and Product can use immediately.”</a:t>
            </a:r>
            <a:endParaRPr sz="1300">
              <a:latin typeface="Arial"/>
              <a:ea typeface="Arial"/>
              <a:cs typeface="Arial"/>
              <a:sym typeface="Arial"/>
            </a:endParaRPr>
          </a:p>
          <a:p>
            <a:pPr indent="0" lvl="0" marL="0" rtl="0" algn="l">
              <a:spcBef>
                <a:spcPts val="1200"/>
              </a:spcBef>
              <a:spcAft>
                <a:spcPts val="0"/>
              </a:spcAft>
              <a:buNone/>
            </a:pPr>
            <a:r>
              <a:t/>
            </a:r>
            <a:endParaRPr/>
          </a:p>
        </p:txBody>
      </p:sp>
      <p:sp>
        <p:nvSpPr>
          <p:cNvPr id="580" name="Google Shape;58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“The notification shows a strong short-term effect.</a:t>
            </a:r>
            <a:br>
              <a:rPr lang="en-US" sz="1300">
                <a:latin typeface="Arial"/>
                <a:ea typeface="Arial"/>
                <a:cs typeface="Arial"/>
                <a:sym typeface="Arial"/>
              </a:rPr>
            </a:br>
            <a:r>
              <a:rPr lang="en-US" sz="1300">
                <a:latin typeface="Arial"/>
                <a:ea typeface="Arial"/>
                <a:cs typeface="Arial"/>
                <a:sym typeface="Arial"/>
              </a:rPr>
              <a:t> Session frequency increases </a:t>
            </a:r>
            <a:r>
              <a:rPr b="1" lang="en-US" sz="1300">
                <a:latin typeface="Arial"/>
                <a:ea typeface="Arial"/>
                <a:cs typeface="Arial"/>
                <a:sym typeface="Arial"/>
              </a:rPr>
              <a:t>1.5 to 2 times</a:t>
            </a:r>
            <a:r>
              <a:rPr lang="en-US" sz="1300">
                <a:latin typeface="Arial"/>
                <a:ea typeface="Arial"/>
                <a:cs typeface="Arial"/>
                <a:sym typeface="Arial"/>
              </a:rPr>
              <a:t> within the first week.</a:t>
            </a:r>
            <a:br>
              <a:rPr lang="en-US" sz="1300">
                <a:latin typeface="Arial"/>
                <a:ea typeface="Arial"/>
                <a:cs typeface="Arial"/>
                <a:sym typeface="Arial"/>
              </a:rPr>
            </a:br>
            <a:r>
              <a:rPr lang="en-US" sz="1300">
                <a:latin typeface="Arial"/>
                <a:ea typeface="Arial"/>
                <a:cs typeface="Arial"/>
                <a:sym typeface="Arial"/>
              </a:rPr>
              <a:t> We also see about </a:t>
            </a:r>
            <a:r>
              <a:rPr b="1" lang="en-US" sz="1300">
                <a:latin typeface="Arial"/>
                <a:ea typeface="Arial"/>
                <a:cs typeface="Arial"/>
                <a:sym typeface="Arial"/>
              </a:rPr>
              <a:t>30 percent longer lifetime</a:t>
            </a:r>
            <a:r>
              <a:rPr lang="en-US" sz="1300">
                <a:latin typeface="Arial"/>
                <a:ea typeface="Arial"/>
                <a:cs typeface="Arial"/>
                <a:sym typeface="Arial"/>
              </a:rPr>
              <a:t> for the most responsive groups.</a:t>
            </a:r>
            <a:br>
              <a:rPr lang="en-US" sz="1300">
                <a:latin typeface="Arial"/>
                <a:ea typeface="Arial"/>
                <a:cs typeface="Arial"/>
                <a:sym typeface="Arial"/>
              </a:rPr>
            </a:br>
            <a:r>
              <a:rPr lang="en-US" sz="1300">
                <a:latin typeface="Arial"/>
                <a:ea typeface="Arial"/>
                <a:cs typeface="Arial"/>
                <a:sym typeface="Arial"/>
              </a:rPr>
              <a:t> Competitive churn drops as well, so users are less likely to switch to another app.</a:t>
            </a:r>
            <a:endParaRPr sz="1300">
              <a:latin typeface="Arial"/>
              <a:ea typeface="Arial"/>
              <a:cs typeface="Arial"/>
              <a:sym typeface="Arial"/>
            </a:endParaRPr>
          </a:p>
          <a:p>
            <a:pPr indent="0" lvl="0" marL="0" rtl="0" algn="l">
              <a:lnSpc>
                <a:spcPct val="150000"/>
              </a:lnSpc>
              <a:spcBef>
                <a:spcPts val="1200"/>
              </a:spcBef>
              <a:spcAft>
                <a:spcPts val="1200"/>
              </a:spcAft>
              <a:buClr>
                <a:schemeClr val="dk1"/>
              </a:buClr>
              <a:buSzPts val="1100"/>
              <a:buFont typeface="Arial"/>
              <a:buNone/>
            </a:pPr>
            <a:r>
              <a:rPr lang="en-US" sz="1300">
                <a:latin typeface="Arial"/>
                <a:ea typeface="Arial"/>
                <a:cs typeface="Arial"/>
                <a:sym typeface="Arial"/>
              </a:rPr>
              <a:t>The strongest results come from </a:t>
            </a:r>
            <a:r>
              <a:rPr b="1" lang="en-US" sz="1300">
                <a:latin typeface="Arial"/>
                <a:ea typeface="Arial"/>
                <a:cs typeface="Arial"/>
                <a:sym typeface="Arial"/>
              </a:rPr>
              <a:t>moderate-consistency</a:t>
            </a:r>
            <a:r>
              <a:rPr lang="en-US" sz="1300">
                <a:latin typeface="Arial"/>
                <a:ea typeface="Arial"/>
                <a:cs typeface="Arial"/>
                <a:sym typeface="Arial"/>
              </a:rPr>
              <a:t> users.</a:t>
            </a:r>
            <a:br>
              <a:rPr lang="en-US" sz="1300">
                <a:latin typeface="Arial"/>
                <a:ea typeface="Arial"/>
                <a:cs typeface="Arial"/>
                <a:sym typeface="Arial"/>
              </a:rPr>
            </a:br>
            <a:r>
              <a:rPr lang="en-US" sz="1300">
                <a:latin typeface="Arial"/>
                <a:ea typeface="Arial"/>
                <a:cs typeface="Arial"/>
                <a:sym typeface="Arial"/>
              </a:rPr>
              <a:t> They are active enough to care, but still at risk of falling off.</a:t>
            </a:r>
            <a:br>
              <a:rPr lang="en-US" sz="1300">
                <a:latin typeface="Arial"/>
                <a:ea typeface="Arial"/>
                <a:cs typeface="Arial"/>
                <a:sym typeface="Arial"/>
              </a:rPr>
            </a:br>
            <a:r>
              <a:rPr lang="en-US" sz="1300">
                <a:latin typeface="Arial"/>
                <a:ea typeface="Arial"/>
                <a:cs typeface="Arial"/>
                <a:sym typeface="Arial"/>
              </a:rPr>
              <a:t> High-consistency users already stay engaged.</a:t>
            </a:r>
            <a:br>
              <a:rPr lang="en-US" sz="1300">
                <a:latin typeface="Arial"/>
                <a:ea typeface="Arial"/>
                <a:cs typeface="Arial"/>
                <a:sym typeface="Arial"/>
              </a:rPr>
            </a:br>
            <a:r>
              <a:rPr lang="en-US" sz="1300">
                <a:latin typeface="Arial"/>
                <a:ea typeface="Arial"/>
                <a:cs typeface="Arial"/>
                <a:sym typeface="Arial"/>
              </a:rPr>
              <a:t> Low-consistency users need deeper support than a simple reminder.”</a:t>
            </a:r>
            <a:endParaRPr/>
          </a:p>
        </p:txBody>
      </p:sp>
      <p:sp>
        <p:nvSpPr>
          <p:cNvPr id="609" name="Google Shape;60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“Our cluster analysis shows the uplift pattern clearly.</a:t>
            </a:r>
            <a:br>
              <a:rPr lang="en-US" sz="1300">
                <a:latin typeface="Arial"/>
                <a:ea typeface="Arial"/>
                <a:cs typeface="Arial"/>
                <a:sym typeface="Arial"/>
              </a:rPr>
            </a:br>
            <a:r>
              <a:rPr lang="en-US" sz="1300">
                <a:latin typeface="Arial"/>
                <a:ea typeface="Arial"/>
                <a:cs typeface="Arial"/>
                <a:sym typeface="Arial"/>
              </a:rPr>
              <a:t> </a:t>
            </a:r>
            <a:r>
              <a:rPr b="1" lang="en-US" sz="1300">
                <a:latin typeface="Arial"/>
                <a:ea typeface="Arial"/>
                <a:cs typeface="Arial"/>
                <a:sym typeface="Arial"/>
              </a:rPr>
              <a:t>Cluster 4</a:t>
            </a:r>
            <a:r>
              <a:rPr lang="en-US" sz="1300">
                <a:latin typeface="Arial"/>
                <a:ea typeface="Arial"/>
                <a:cs typeface="Arial"/>
                <a:sym typeface="Arial"/>
              </a:rPr>
              <a:t> — athletic male runners — has the highest CTA rates and the strongest uplift.</a:t>
            </a:r>
            <a:br>
              <a:rPr lang="en-US" sz="1300">
                <a:latin typeface="Arial"/>
                <a:ea typeface="Arial"/>
                <a:cs typeface="Arial"/>
                <a:sym typeface="Arial"/>
              </a:rPr>
            </a:br>
            <a:r>
              <a:rPr lang="en-US" sz="1300">
                <a:latin typeface="Arial"/>
                <a:ea typeface="Arial"/>
                <a:cs typeface="Arial"/>
                <a:sym typeface="Arial"/>
              </a:rPr>
              <a:t> They react fast when they start to drift.</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Low-engagement users barely respond at all.</a:t>
            </a:r>
            <a:br>
              <a:rPr lang="en-US" sz="1300">
                <a:latin typeface="Arial"/>
                <a:ea typeface="Arial"/>
                <a:cs typeface="Arial"/>
                <a:sym typeface="Arial"/>
              </a:rPr>
            </a:br>
            <a:r>
              <a:rPr lang="en-US" sz="1300">
                <a:latin typeface="Arial"/>
                <a:ea typeface="Arial"/>
                <a:cs typeface="Arial"/>
                <a:sym typeface="Arial"/>
              </a:rPr>
              <a:t> They need a different type of intervention, maybe coaching or personalized programs.</a:t>
            </a:r>
            <a:endParaRPr sz="1300">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US" sz="1300">
                <a:latin typeface="Arial"/>
                <a:ea typeface="Arial"/>
                <a:cs typeface="Arial"/>
                <a:sym typeface="Arial"/>
              </a:rPr>
              <a:t>The key finding is:</a:t>
            </a:r>
            <a:br>
              <a:rPr lang="en-US" sz="1300">
                <a:latin typeface="Arial"/>
                <a:ea typeface="Arial"/>
                <a:cs typeface="Arial"/>
                <a:sym typeface="Arial"/>
              </a:rPr>
            </a:br>
            <a:r>
              <a:rPr lang="en-US" sz="1300">
                <a:latin typeface="Arial"/>
                <a:ea typeface="Arial"/>
                <a:cs typeface="Arial"/>
                <a:sym typeface="Arial"/>
              </a:rPr>
              <a:t> Retention works best when it is </a:t>
            </a:r>
            <a:r>
              <a:rPr b="1" lang="en-US" sz="1300">
                <a:latin typeface="Arial"/>
                <a:ea typeface="Arial"/>
                <a:cs typeface="Arial"/>
                <a:sym typeface="Arial"/>
              </a:rPr>
              <a:t>persona-based</a:t>
            </a:r>
            <a:r>
              <a:rPr lang="en-US" sz="1300">
                <a:latin typeface="Arial"/>
                <a:ea typeface="Arial"/>
                <a:cs typeface="Arial"/>
                <a:sym typeface="Arial"/>
              </a:rPr>
              <a:t>, not broadcast.</a:t>
            </a:r>
            <a:br>
              <a:rPr lang="en-US" sz="1300">
                <a:latin typeface="Arial"/>
                <a:ea typeface="Arial"/>
                <a:cs typeface="Arial"/>
                <a:sym typeface="Arial"/>
              </a:rPr>
            </a:br>
            <a:r>
              <a:rPr lang="en-US" sz="1300">
                <a:latin typeface="Arial"/>
                <a:ea typeface="Arial"/>
                <a:cs typeface="Arial"/>
                <a:sym typeface="Arial"/>
              </a:rPr>
              <a:t> These results give us a direct playbook: send reminders to users who benefit, and design new strategies for users who do not.”</a:t>
            </a:r>
            <a:endParaRPr sz="1300">
              <a:latin typeface="Arial"/>
              <a:ea typeface="Arial"/>
              <a:cs typeface="Arial"/>
              <a:sym typeface="Arial"/>
            </a:endParaRPr>
          </a:p>
          <a:p>
            <a:pPr indent="0" lvl="0" marL="0" rtl="0" algn="l">
              <a:spcBef>
                <a:spcPts val="1200"/>
              </a:spcBef>
              <a:spcAft>
                <a:spcPts val="0"/>
              </a:spcAft>
              <a:buNone/>
            </a:pPr>
            <a:r>
              <a:t/>
            </a:r>
            <a:endParaRPr/>
          </a:p>
        </p:txBody>
      </p:sp>
      <p:sp>
        <p:nvSpPr>
          <p:cNvPr id="633" name="Google Shape;63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919f1ce3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3919f1ce33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5454"/>
              </a:lnSpc>
              <a:spcBef>
                <a:spcPts val="0"/>
              </a:spcBef>
              <a:spcAft>
                <a:spcPts val="0"/>
              </a:spcAft>
              <a:buClr>
                <a:schemeClr val="dk1"/>
              </a:buClr>
              <a:buSzPts val="1100"/>
              <a:buFont typeface="Arial"/>
              <a:buNone/>
            </a:pPr>
            <a:r>
              <a:rPr lang="en-US">
                <a:latin typeface="Arial"/>
                <a:ea typeface="Arial"/>
                <a:cs typeface="Arial"/>
                <a:sym typeface="Arial"/>
              </a:rPr>
              <a:t>So for the final output prototype, we built a Tableau dashboard that helps our Product and Marketing teams monitor churn risk in real time and understand how well our 3-month notification campaign is actually working. The idea is pretty straightforward. we wanted to give them a single place to check on user health, see which customer segments are most at risk, and decide where to focus their retention efforts.</a:t>
            </a:r>
            <a:endParaRPr>
              <a:latin typeface="Arial"/>
              <a:ea typeface="Arial"/>
              <a:cs typeface="Arial"/>
              <a:sym typeface="Arial"/>
            </a:endParaRPr>
          </a:p>
          <a:p>
            <a:pPr indent="0" lvl="0" marL="0" rtl="0" algn="l">
              <a:lnSpc>
                <a:spcPct val="125454"/>
              </a:lnSpc>
              <a:spcBef>
                <a:spcPts val="800"/>
              </a:spcBef>
              <a:spcAft>
                <a:spcPts val="0"/>
              </a:spcAft>
              <a:buClr>
                <a:schemeClr val="dk1"/>
              </a:buClr>
              <a:buSzPts val="1100"/>
              <a:buFont typeface="Arial"/>
              <a:buNone/>
            </a:pPr>
            <a:r>
              <a:rPr lang="en-US">
                <a:latin typeface="Arial"/>
                <a:ea typeface="Arial"/>
                <a:cs typeface="Arial"/>
                <a:sym typeface="Arial"/>
              </a:rPr>
              <a:t>To design and prototype this dashboard, we used Figma because it lets us quickly mock up the layout and flow without having to build the whole thing in Tableau from scratch.</a:t>
            </a:r>
            <a:endParaRPr>
              <a:latin typeface="Arial"/>
              <a:ea typeface="Arial"/>
              <a:cs typeface="Arial"/>
              <a:sym typeface="Arial"/>
            </a:endParaRPr>
          </a:p>
          <a:p>
            <a:pPr indent="0" lvl="0" marL="0" rtl="0" algn="l">
              <a:spcBef>
                <a:spcPts val="800"/>
              </a:spcBef>
              <a:spcAft>
                <a:spcPts val="0"/>
              </a:spcAft>
              <a:buNone/>
            </a:pPr>
            <a:r>
              <a:rPr lang="en-US">
                <a:latin typeface="Arial"/>
                <a:ea typeface="Arial"/>
                <a:cs typeface="Arial"/>
                <a:sym typeface="Arial"/>
              </a:rPr>
              <a:t>The dashboard has four pages. Each page answers a different business question and gives you a different lens on the data—from the big picture overview down to individual users you should target.</a:t>
            </a:r>
            <a:endParaRPr>
              <a:latin typeface="Arial"/>
              <a:ea typeface="Arial"/>
              <a:cs typeface="Arial"/>
              <a:sym typeface="Arial"/>
            </a:endParaRPr>
          </a:p>
          <a:p>
            <a:pPr indent="0" lvl="0" marL="0" rtl="0" algn="l">
              <a:lnSpc>
                <a:spcPct val="115000"/>
              </a:lnSpc>
              <a:spcBef>
                <a:spcPts val="1200"/>
              </a:spcBef>
              <a:spcAft>
                <a:spcPts val="0"/>
              </a:spcAft>
              <a:buSzPts val="1100"/>
              <a:buNone/>
            </a:pPr>
            <a:r>
              <a:rPr lang="en-US" sz="1000">
                <a:latin typeface="Times New Roman"/>
                <a:ea typeface="Times New Roman"/>
                <a:cs typeface="Times New Roman"/>
                <a:sym typeface="Times New Roman"/>
              </a:rPr>
              <a:t>·</a:t>
            </a:r>
            <a:r>
              <a:rPr lang="en-US" sz="700">
                <a:latin typeface="Times New Roman"/>
                <a:ea typeface="Times New Roman"/>
                <a:cs typeface="Times New Roman"/>
                <a:sym typeface="Times New Roman"/>
              </a:rPr>
              <a:t>   </a:t>
            </a:r>
            <a:r>
              <a:rPr lang="en-US">
                <a:latin typeface="Arial"/>
                <a:ea typeface="Arial"/>
                <a:cs typeface="Arial"/>
                <a:sym typeface="Arial"/>
              </a:rPr>
              <a:t>Page 1 gives you the overall health check—is churn going up or down?</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00">
                <a:latin typeface="Times New Roman"/>
                <a:ea typeface="Times New Roman"/>
                <a:cs typeface="Times New Roman"/>
                <a:sym typeface="Times New Roman"/>
              </a:rPr>
              <a:t>·</a:t>
            </a:r>
            <a:r>
              <a:rPr lang="en-US" sz="700">
                <a:latin typeface="Times New Roman"/>
                <a:ea typeface="Times New Roman"/>
                <a:cs typeface="Times New Roman"/>
                <a:sym typeface="Times New Roman"/>
              </a:rPr>
              <a:t>   </a:t>
            </a:r>
            <a:r>
              <a:rPr lang="en-US">
                <a:latin typeface="Arial"/>
                <a:ea typeface="Arial"/>
                <a:cs typeface="Arial"/>
                <a:sym typeface="Arial"/>
              </a:rPr>
              <a:t>Page 2 breaks it down by cluster so you know which segments are struggling.</a:t>
            </a:r>
            <a:endParaRPr>
              <a:latin typeface="Arial"/>
              <a:ea typeface="Arial"/>
              <a:cs typeface="Arial"/>
              <a:sym typeface="Arial"/>
            </a:endParaRPr>
          </a:p>
          <a:p>
            <a:pPr indent="-228600" lvl="0" marL="304800" marR="76200" rtl="0" algn="l">
              <a:lnSpc>
                <a:spcPct val="115000"/>
              </a:lnSpc>
              <a:spcBef>
                <a:spcPts val="1200"/>
              </a:spcBef>
              <a:spcAft>
                <a:spcPts val="0"/>
              </a:spcAft>
              <a:buClr>
                <a:schemeClr val="dk1"/>
              </a:buClr>
              <a:buSzPts val="1100"/>
              <a:buFont typeface="Arial"/>
              <a:buNone/>
            </a:pPr>
            <a:r>
              <a:rPr lang="en-US" sz="1000">
                <a:latin typeface="Times New Roman"/>
                <a:ea typeface="Times New Roman"/>
                <a:cs typeface="Times New Roman"/>
                <a:sym typeface="Times New Roman"/>
              </a:rPr>
              <a:t>·</a:t>
            </a:r>
            <a:r>
              <a:rPr lang="en-US" sz="700">
                <a:latin typeface="Times New Roman"/>
                <a:ea typeface="Times New Roman"/>
                <a:cs typeface="Times New Roman"/>
                <a:sym typeface="Times New Roman"/>
              </a:rPr>
              <a:t>   	</a:t>
            </a:r>
            <a:r>
              <a:rPr lang="en-US">
                <a:latin typeface="Arial"/>
                <a:ea typeface="Arial"/>
                <a:cs typeface="Arial"/>
                <a:sym typeface="Arial"/>
              </a:rPr>
              <a:t>Page 3 shows if the notification campaign actually worked and who responded.</a:t>
            </a:r>
            <a:endParaRPr>
              <a:latin typeface="Arial"/>
              <a:ea typeface="Arial"/>
              <a:cs typeface="Arial"/>
              <a:sym typeface="Arial"/>
            </a:endParaRPr>
          </a:p>
          <a:p>
            <a:pPr indent="-228600" lvl="0" marL="304800" marR="76200" rtl="0" algn="l">
              <a:lnSpc>
                <a:spcPct val="115000"/>
              </a:lnSpc>
              <a:spcBef>
                <a:spcPts val="600"/>
              </a:spcBef>
              <a:spcAft>
                <a:spcPts val="0"/>
              </a:spcAft>
              <a:buClr>
                <a:schemeClr val="dk1"/>
              </a:buClr>
              <a:buSzPts val="1100"/>
              <a:buFont typeface="Arial"/>
              <a:buNone/>
            </a:pPr>
            <a:r>
              <a:rPr lang="en-US" sz="1000">
                <a:latin typeface="Times New Roman"/>
                <a:ea typeface="Times New Roman"/>
                <a:cs typeface="Times New Roman"/>
                <a:sym typeface="Times New Roman"/>
              </a:rPr>
              <a:t>·</a:t>
            </a:r>
            <a:r>
              <a:rPr lang="en-US" sz="700">
                <a:latin typeface="Times New Roman"/>
                <a:ea typeface="Times New Roman"/>
                <a:cs typeface="Times New Roman"/>
                <a:sym typeface="Times New Roman"/>
              </a:rPr>
              <a:t>   	</a:t>
            </a:r>
            <a:r>
              <a:rPr lang="en-US">
                <a:latin typeface="Arial"/>
                <a:ea typeface="Arial"/>
                <a:cs typeface="Arial"/>
                <a:sym typeface="Arial"/>
              </a:rPr>
              <a:t>Page 4 gives you the actual user list to target for re-engagement.</a:t>
            </a:r>
            <a:endParaRPr>
              <a:latin typeface="Arial"/>
              <a:ea typeface="Arial"/>
              <a:cs typeface="Arial"/>
              <a:sym typeface="Arial"/>
            </a:endParaRPr>
          </a:p>
          <a:p>
            <a:pPr indent="0" lvl="0" marL="0" rtl="0" algn="l">
              <a:spcBef>
                <a:spcPts val="600"/>
              </a:spcBef>
              <a:spcAft>
                <a:spcPts val="0"/>
              </a:spcAft>
              <a:buNone/>
            </a:pPr>
            <a:r>
              <a:t/>
            </a:r>
            <a:endParaRPr>
              <a:latin typeface="Arial"/>
              <a:ea typeface="Arial"/>
              <a:cs typeface="Arial"/>
              <a:sym typeface="Arial"/>
            </a:endParaRPr>
          </a:p>
        </p:txBody>
      </p:sp>
      <p:sp>
        <p:nvSpPr>
          <p:cNvPr id="662" name="Google Shape;662;g3919f1ce33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919f1ce33d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3919f1ce33d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mention the number in prototype are totally mock up</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On the top of the dashboard there are filters for users to choose the specific scenario</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1 – Executive Overview]</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So the first page is your daily dashboard. You come in just wanna know: "Okay, is churn getting worse or better?" You can see our overall churn prediction for the next 30 days, and—this is the key part—we can also see how much the notification campaign actually helped. So if people got the notification, did they come back? And how many clusters are responding well versus not?</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2 – Cohorts]</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Now, if you zoom in and ask "which groups are actually struggling?"—that's page two. Because different customer segments behave totally differently,this page can help us to answer Where should we actually spend the marketing budget?"</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3 – Notification Impact]</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three is where we actually prove the notification worked. We ran an A/B test, so some users got it, some didn't. This page shows the comparison—like, how much did sessions go up after the notification? Did it actually reduce churn? And maybe most importantly: which clusters actually cared about the notification versus which ones ignored it?</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[Page 4 – Actionable User List]</a:t>
            </a:r>
            <a:endParaRPr>
              <a:latin typeface="Arial"/>
              <a:ea typeface="Arial"/>
              <a:cs typeface="Arial"/>
              <a:sym typeface="Arial"/>
            </a:endParaRPr>
          </a:p>
          <a:p>
            <a:pPr indent="0" lvl="0" marL="0" rtl="0" algn="l">
              <a:lnSpc>
                <a:spcPct val="115000"/>
              </a:lnSpc>
              <a:spcBef>
                <a:spcPts val="1200"/>
              </a:spcBef>
              <a:spcAft>
                <a:spcPts val="600"/>
              </a:spcAft>
              <a:buSzPts val="1100"/>
              <a:buNone/>
            </a:pPr>
            <a:r>
              <a:rPr lang="en-US">
                <a:latin typeface="Arial"/>
                <a:ea typeface="Arial"/>
                <a:cs typeface="Arial"/>
                <a:sym typeface="Arial"/>
              </a:rPr>
              <a:t>And then the last page is just... the list. Here are the actual users you should target. Here's their predicted churn score, here's which cluster they're in, here's when they last logged in. Marketing just downloads this and runs campaigns. It's the practical output of everything we built.</a:t>
            </a:r>
            <a:endParaRPr/>
          </a:p>
        </p:txBody>
      </p:sp>
      <p:sp>
        <p:nvSpPr>
          <p:cNvPr id="701" name="Google Shape;701;g3919f1ce33d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919f1ce33d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3919f1ce33d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In order to maintain fresh predictions and ensure the dashboard updates every single day, we designed a data pipeline that flows from raw app events all the way to the Tableau dashboard.</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[Flow Overview]</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Here's how it works: First, the mobile app and wearables send raw workout events and notification logs. This data lands in Snowflake, which is our central data warehouse.</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From there, we run daily SQL jobs that aggregate all those raw events into user-level features. So instead of millions of individual events, we're creating a clean features table that captures the last 90 days of each user's behavior—things like session count, activity gaps, and how they responded to the notification.</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[Model Pipeline]</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Next, Databricks picks up these features every night and runs our churn prediction model. It's a straightforward classifier—the user’s churn risk in the next 30 days? The predictions get written back into Snowflake.</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[Dashboard Auto-refresh]</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Finally, Tableau connects directly to Snowflake and pulls from the predictions table, the features table, and the notifications table. We set Tableau to refresh daily, so every morning when the marketing and PM team logs in, they're seeing yesterday's fresh predictions and the most up-to-date numbers.</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[Key Principle]</a:t>
            </a:r>
            <a:endParaRPr>
              <a:latin typeface="Arial"/>
              <a:ea typeface="Arial"/>
              <a:cs typeface="Arial"/>
              <a:sym typeface="Arial"/>
            </a:endParaRPr>
          </a:p>
          <a:p>
            <a:pPr indent="0" lvl="0" marL="0" rtl="0" algn="l">
              <a:spcBef>
                <a:spcPts val="600"/>
              </a:spcBef>
              <a:spcAft>
                <a:spcPts val="0"/>
              </a:spcAft>
              <a:buNone/>
            </a:pPr>
            <a:r>
              <a:rPr lang="en-US">
                <a:latin typeface="Arial"/>
                <a:ea typeface="Arial"/>
                <a:cs typeface="Arial"/>
                <a:sym typeface="Arial"/>
              </a:rPr>
              <a:t>The key design here is simplicity: one source of truth in Snowflake, Databricks is just the compute engine, and Tableau is the always-fresh reporting layer.</a:t>
            </a:r>
            <a:endParaRPr/>
          </a:p>
        </p:txBody>
      </p:sp>
      <p:sp>
        <p:nvSpPr>
          <p:cNvPr id="709" name="Google Shape;709;g3919f1ce33d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919f1ce33d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g3919f1ce33d_0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736" name="Google Shape;736;g3919f1ce33d_0_1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768" name="Google Shape;76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91a0fcfb6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91a0fcfb62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391a0fcfb62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919f1ce33d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g3919f1ce33d_0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797" name="Google Shape;797;g3919f1ce33d_0_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af5dc5886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af5dc5886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400">
                <a:latin typeface="Arial"/>
                <a:ea typeface="Arial"/>
                <a:cs typeface="Arial"/>
                <a:sym typeface="Arial"/>
              </a:rPr>
              <a:t>Let’s back up for a moment. Oura is a premium wearable with a strong brand position, but competition in wellness tech has intensified. Users have more options than ever, and it’s increasingly challenging to keep long-tenured subscribers engaged beyond the onboarding period and first few months.</a:t>
            </a:r>
            <a:endParaRPr sz="14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latin typeface="Arial"/>
                <a:ea typeface="Arial"/>
                <a:cs typeface="Arial"/>
                <a:sym typeface="Arial"/>
              </a:rPr>
              <a:t>Our business problem is straightforward: once we remove the noise from the first three months of acclimating to the platform, </a:t>
            </a:r>
            <a:r>
              <a:rPr i="1" lang="en-US" sz="1400">
                <a:latin typeface="Arial"/>
                <a:ea typeface="Arial"/>
                <a:cs typeface="Arial"/>
                <a:sym typeface="Arial"/>
              </a:rPr>
              <a:t>how do we sustain engagement and reduce churn among loyal, paying users?</a:t>
            </a:r>
            <a:br>
              <a:rPr i="1" lang="en-US" sz="1400">
                <a:latin typeface="Arial"/>
                <a:ea typeface="Arial"/>
                <a:cs typeface="Arial"/>
                <a:sym typeface="Arial"/>
              </a:rPr>
            </a:br>
            <a:r>
              <a:rPr lang="en-US" sz="1400">
                <a:latin typeface="Arial"/>
                <a:ea typeface="Arial"/>
                <a:cs typeface="Arial"/>
                <a:sym typeface="Arial"/>
              </a:rPr>
              <a:t>This directly affects subscription revenue and long-term loyalty.</a:t>
            </a:r>
            <a:endParaRPr sz="1400">
              <a:latin typeface="Arial"/>
              <a:ea typeface="Arial"/>
              <a:cs typeface="Arial"/>
              <a:sym typeface="Arial"/>
            </a:endParaRPr>
          </a:p>
          <a:p>
            <a:pPr indent="0" lvl="0" marL="0" rtl="0" algn="l">
              <a:lnSpc>
                <a:spcPct val="115000"/>
              </a:lnSpc>
              <a:spcBef>
                <a:spcPts val="1000"/>
              </a:spcBef>
              <a:spcAft>
                <a:spcPts val="1000"/>
              </a:spcAft>
              <a:buSzPts val="1100"/>
              <a:buNone/>
            </a:pPr>
            <a:r>
              <a:rPr lang="en-US" sz="1400">
                <a:latin typeface="Arial"/>
                <a:ea typeface="Arial"/>
                <a:cs typeface="Arial"/>
                <a:sym typeface="Arial"/>
              </a:rPr>
              <a:t>So our goal is to build a dashboard that pinpoints which user groups are most receptive to personalized, activity-based 3-month highlight notifications, with the intention of extending user lifetime and improving LTV.</a:t>
            </a:r>
            <a:endParaRPr sz="1500"/>
          </a:p>
        </p:txBody>
      </p:sp>
      <p:sp>
        <p:nvSpPr>
          <p:cNvPr id="174" name="Google Shape;174;g3af5dc5886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919f1ce33d_0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g3919f1ce33d_0_2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g3919f1ce33d_0_2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919f1ce33d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g3919f1ce33d_0_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841" name="Google Shape;841;g3919f1ce33d_0_2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919f1ce33d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g3919f1ce33d_0_3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Madina</a:t>
            </a:r>
            <a:endParaRPr/>
          </a:p>
        </p:txBody>
      </p:sp>
      <p:sp>
        <p:nvSpPr>
          <p:cNvPr id="869" name="Google Shape;869;g3919f1ce33d_0_3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af5dc5886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af5dc58866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400">
                <a:latin typeface="Arial"/>
                <a:ea typeface="Arial"/>
                <a:cs typeface="Arial"/>
                <a:sym typeface="Arial"/>
              </a:rPr>
              <a:t>Why does this matter? Retention is one of the strongest levers for subscription growth. For a premium brand like Oura, users expect ongoing value and personalization, and disengagement not only impacts revenue but also erodes trust and perceived value.</a:t>
            </a:r>
            <a:endParaRPr sz="14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latin typeface="Arial"/>
                <a:ea typeface="Arial"/>
                <a:cs typeface="Arial"/>
                <a:sym typeface="Arial"/>
              </a:rPr>
              <a:t>From a data perspective, we focused on two categories of signals that help us detect when a long-tenured user is drifting away from their baseline.</a:t>
            </a:r>
            <a:endParaRPr sz="14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latin typeface="Arial"/>
                <a:ea typeface="Arial"/>
                <a:cs typeface="Arial"/>
                <a:sym typeface="Arial"/>
              </a:rPr>
              <a:t>Behavioral trends</a:t>
            </a:r>
            <a:r>
              <a:rPr lang="en-US" sz="1400">
                <a:latin typeface="Arial"/>
                <a:ea typeface="Arial"/>
                <a:cs typeface="Arial"/>
                <a:sym typeface="Arial"/>
              </a:rPr>
              <a:t> — such as session frequency, duration, and changes in daily routines. These metrics reveal how users interact with the Oura Ring and app over time and indicate whether they’re remaining engaged or beginning to disengage.</a:t>
            </a:r>
            <a:endParaRPr sz="14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latin typeface="Arial"/>
                <a:ea typeface="Arial"/>
                <a:cs typeface="Arial"/>
                <a:sym typeface="Arial"/>
              </a:rPr>
              <a:t>Financial indicators</a:t>
            </a:r>
            <a:r>
              <a:rPr lang="en-US" sz="1400">
                <a:latin typeface="Arial"/>
                <a:ea typeface="Arial"/>
                <a:cs typeface="Arial"/>
                <a:sym typeface="Arial"/>
              </a:rPr>
              <a:t> — including monthly subscription status and how tenure correlates with churn risk. This data connects user activity directly to revenue and helps flag at-risk accounts before they churn.</a:t>
            </a:r>
            <a:endParaRPr sz="14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latin typeface="Arial"/>
                <a:ea typeface="Arial"/>
                <a:cs typeface="Arial"/>
                <a:sym typeface="Arial"/>
              </a:rPr>
              <a:t>Together, these signals guide us in forming our </a:t>
            </a:r>
            <a:r>
              <a:rPr lang="en-US" sz="1400">
                <a:latin typeface="Arial"/>
                <a:ea typeface="Arial"/>
                <a:cs typeface="Arial"/>
                <a:sym typeface="Arial"/>
              </a:rPr>
              <a:t>hypothesis</a:t>
            </a:r>
            <a:r>
              <a:rPr lang="en-US" sz="1400">
                <a:latin typeface="Arial"/>
                <a:ea typeface="Arial"/>
                <a:cs typeface="Arial"/>
                <a:sym typeface="Arial"/>
              </a:rPr>
              <a:t> which groups may benefit most from personalized touchpoints like the 3-month highlight notification.</a:t>
            </a:r>
            <a:endParaRPr sz="1400">
              <a:latin typeface="Arial"/>
              <a:ea typeface="Arial"/>
              <a:cs typeface="Arial"/>
              <a:sym typeface="Arial"/>
            </a:endParaRPr>
          </a:p>
          <a:p>
            <a:pPr indent="0" lvl="0" marL="0" rtl="0" algn="l">
              <a:spcBef>
                <a:spcPts val="1000"/>
              </a:spcBef>
              <a:spcAft>
                <a:spcPts val="0"/>
              </a:spcAft>
              <a:buNone/>
            </a:pPr>
            <a:r>
              <a:t/>
            </a:r>
            <a:endParaRPr/>
          </a:p>
        </p:txBody>
      </p:sp>
      <p:sp>
        <p:nvSpPr>
          <p:cNvPr id="192" name="Google Shape;192;g3af5dc58866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af5dc58866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3af5dc58866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400"/>
              <a:t>To ground our project, we began by acknowledging that the first three months of usage are the most volatile. Users who stay beyond this window are familiar with Oura’s value and interface. This allowed us to focus specifically on legacy users whose drift signals are meaningful.</a:t>
            </a:r>
            <a:endParaRPr sz="1400"/>
          </a:p>
          <a:p>
            <a:pPr indent="0" lvl="0" marL="0" rtl="0" algn="l">
              <a:lnSpc>
                <a:spcPct val="115000"/>
              </a:lnSpc>
              <a:spcBef>
                <a:spcPts val="1000"/>
              </a:spcBef>
              <a:spcAft>
                <a:spcPts val="0"/>
              </a:spcAft>
              <a:buClr>
                <a:schemeClr val="dk1"/>
              </a:buClr>
              <a:buSzPts val="1100"/>
              <a:buFont typeface="Arial"/>
              <a:buNone/>
            </a:pPr>
            <a:r>
              <a:rPr lang="en-US" sz="1400"/>
              <a:t>Our assumptions centered on routine formation: long-tenured users have stable habits, so shifts in those patterns indicate disengagement rather than onboarding noise.</a:t>
            </a:r>
            <a:endParaRPr sz="1400"/>
          </a:p>
          <a:p>
            <a:pPr indent="0" lvl="0" marL="0" rtl="0" algn="l">
              <a:lnSpc>
                <a:spcPct val="115000"/>
              </a:lnSpc>
              <a:spcBef>
                <a:spcPts val="1000"/>
              </a:spcBef>
              <a:spcAft>
                <a:spcPts val="0"/>
              </a:spcAft>
              <a:buClr>
                <a:schemeClr val="dk1"/>
              </a:buClr>
              <a:buSzPts val="1100"/>
              <a:buFont typeface="Arial"/>
              <a:buNone/>
            </a:pPr>
            <a:r>
              <a:rPr lang="en-US" sz="1400"/>
              <a:t>We validated key hypotheses through a blend of churn benchmarks, behavioral trends, and qualitative feedback from active Oura users. Consistently, we saw that Oura’s premium user base values personalization and responds strongly to tailored experiences.</a:t>
            </a:r>
            <a:endParaRPr sz="1400"/>
          </a:p>
          <a:p>
            <a:pPr indent="0" lvl="0" marL="0" rtl="0" algn="l">
              <a:lnSpc>
                <a:spcPct val="115000"/>
              </a:lnSpc>
              <a:spcBef>
                <a:spcPts val="1000"/>
              </a:spcBef>
              <a:spcAft>
                <a:spcPts val="0"/>
              </a:spcAft>
              <a:buClr>
                <a:schemeClr val="dk1"/>
              </a:buClr>
              <a:buSzPts val="1100"/>
              <a:buFont typeface="Arial"/>
              <a:buNone/>
            </a:pPr>
            <a:r>
              <a:rPr lang="en-US" sz="1400"/>
              <a:t>A major constraint was the lack of public datasets combining Oura-specific behavioral sessions with Oura-specific churn outcomes. To address this, we approximated the population by merging demographic and behavioral patterns across datasets to maintain directional accuracy, and ensured our merged dataset is an accurate representation using pairwise correlation, which Yash will demonstrate shortly.</a:t>
            </a:r>
            <a:endParaRPr sz="1400"/>
          </a:p>
          <a:p>
            <a:pPr indent="0" lvl="0" marL="0" rtl="0" algn="l">
              <a:spcBef>
                <a:spcPts val="1000"/>
              </a:spcBef>
              <a:spcAft>
                <a:spcPts val="0"/>
              </a:spcAft>
              <a:buNone/>
            </a:pPr>
            <a:r>
              <a:t/>
            </a:r>
            <a:endParaRPr/>
          </a:p>
        </p:txBody>
      </p:sp>
      <p:sp>
        <p:nvSpPr>
          <p:cNvPr id="211" name="Google Shape;211;g3af5dc58866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af5dc58866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af5dc58866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400"/>
              <a:t>Our primary stakeholders for this project are Oura’s Marketing and Product leadership teams, a few of whom are highlighted below. By building a dashboard that identifies which cohorts respond most positively to the 3-month highlight notification, these teams can scale this approach across new touchpoints and new segments.</a:t>
            </a:r>
            <a:endParaRPr sz="1400"/>
          </a:p>
          <a:p>
            <a:pPr indent="0" lvl="0" marL="0" rtl="0" algn="l">
              <a:lnSpc>
                <a:spcPct val="115000"/>
              </a:lnSpc>
              <a:spcBef>
                <a:spcPts val="1000"/>
              </a:spcBef>
              <a:spcAft>
                <a:spcPts val="0"/>
              </a:spcAft>
              <a:buClr>
                <a:schemeClr val="dk1"/>
              </a:buClr>
              <a:buSzPts val="1100"/>
              <a:buFont typeface="Arial"/>
              <a:buNone/>
            </a:pPr>
            <a:r>
              <a:rPr lang="en-US" sz="1400"/>
              <a:t>They can test six-month, nine-month, and annual recaps, evaluate how different activity personas engage, and refine personalization strategies based on what works.</a:t>
            </a:r>
            <a:endParaRPr sz="1400"/>
          </a:p>
          <a:p>
            <a:pPr indent="0" lvl="0" marL="0" rtl="0" algn="l">
              <a:lnSpc>
                <a:spcPct val="115000"/>
              </a:lnSpc>
              <a:spcBef>
                <a:spcPts val="1000"/>
              </a:spcBef>
              <a:spcAft>
                <a:spcPts val="1000"/>
              </a:spcAft>
              <a:buSzPts val="1100"/>
              <a:buNone/>
            </a:pPr>
            <a:r>
              <a:rPr lang="en-US" sz="1400"/>
              <a:t>What stood out to us in early feedback is how differently personas behave — for example, runners and cyclists respond to highlight reels in different ways. This reinforces that Oura’s user base contains distinct behavioral profiles, and that tailored engagement can improve retention.</a:t>
            </a:r>
            <a:endParaRPr sz="1400"/>
          </a:p>
        </p:txBody>
      </p:sp>
      <p:sp>
        <p:nvSpPr>
          <p:cNvPr id="237" name="Google Shape;237;g3af5dc58866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100">
                <a:latin typeface="Arial"/>
                <a:ea typeface="Arial"/>
                <a:cs typeface="Arial"/>
                <a:sym typeface="Arial"/>
              </a:rPr>
              <a:t>To ground this a bit more, here is an example of the personalized 90-day milestone message sent. It celebrates progress, summarizes key trends, and encourages users to explore insights based on their newly established baseline.</a:t>
            </a:r>
            <a:endParaRPr sz="11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100">
                <a:latin typeface="Arial"/>
                <a:ea typeface="Arial"/>
                <a:cs typeface="Arial"/>
                <a:sym typeface="Arial"/>
              </a:rPr>
              <a:t>Our project asks: </a:t>
            </a:r>
            <a:r>
              <a:rPr i="1" lang="en-US" sz="1100">
                <a:latin typeface="Arial"/>
                <a:ea typeface="Arial"/>
                <a:cs typeface="Arial"/>
                <a:sym typeface="Arial"/>
              </a:rPr>
              <a:t>which users actually respond to this kind of notification, and by how much does it extend their lifetime?</a:t>
            </a:r>
            <a:endParaRPr i="1" sz="1100">
              <a:latin typeface="Arial"/>
              <a:ea typeface="Arial"/>
              <a:cs typeface="Arial"/>
              <a:sym typeface="Arial"/>
            </a:endParaRPr>
          </a:p>
          <a:p>
            <a:pPr indent="0" lvl="0" marL="0" rtl="0" algn="l">
              <a:lnSpc>
                <a:spcPct val="115000"/>
              </a:lnSpc>
              <a:spcBef>
                <a:spcPts val="1000"/>
              </a:spcBef>
              <a:spcAft>
                <a:spcPts val="1000"/>
              </a:spcAft>
              <a:buSzPts val="1100"/>
              <a:buNone/>
            </a:pPr>
            <a:r>
              <a:rPr lang="en-US" sz="1100">
                <a:latin typeface="Arial"/>
                <a:ea typeface="Arial"/>
                <a:cs typeface="Arial"/>
                <a:sym typeface="Arial"/>
              </a:rPr>
              <a:t>With that, I’ll hand it over to Yash, who will walk you through our dataset, </a:t>
            </a:r>
            <a:r>
              <a:rPr lang="en-US" sz="1100">
                <a:latin typeface="Arial"/>
                <a:ea typeface="Arial"/>
                <a:cs typeface="Arial"/>
                <a:sym typeface="Arial"/>
              </a:rPr>
              <a:t>experiment</a:t>
            </a:r>
            <a:r>
              <a:rPr lang="en-US" sz="1100">
                <a:latin typeface="Arial"/>
                <a:ea typeface="Arial"/>
                <a:cs typeface="Arial"/>
                <a:sym typeface="Arial"/>
              </a:rPr>
              <a:t> design, and his exploratory analysis.</a:t>
            </a:r>
            <a:endParaRPr/>
          </a:p>
        </p:txBody>
      </p:sp>
      <p:sp>
        <p:nvSpPr>
          <p:cNvPr id="260" name="Google Shape;26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“Moving into Slide 8 — this is where we establish the foundation of our data.</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Because real Oura device data isn’t publicly available, we constructed a </a:t>
            </a:r>
            <a:r>
              <a:rPr b="1" lang="en-US" sz="1100">
                <a:latin typeface="Arial"/>
                <a:ea typeface="Arial"/>
                <a:cs typeface="Arial"/>
                <a:sym typeface="Arial"/>
              </a:rPr>
              <a:t>synthetic dataset</a:t>
            </a:r>
            <a:r>
              <a:rPr lang="en-US" sz="1100">
                <a:latin typeface="Arial"/>
                <a:ea typeface="Arial"/>
                <a:cs typeface="Arial"/>
                <a:sym typeface="Arial"/>
              </a:rPr>
              <a:t> — but we didn’t do it blindly. We built it using validated patterns from multiple real-world sources, including Gym Churn datasets, Endomondo activity logs (Endomondo was a </a:t>
            </a:r>
            <a:r>
              <a:rPr b="1" lang="en-US" sz="1100">
                <a:latin typeface="Arial"/>
                <a:ea typeface="Arial"/>
                <a:cs typeface="Arial"/>
                <a:sym typeface="Arial"/>
              </a:rPr>
              <a:t>GPS-based fitness tracking app</a:t>
            </a:r>
            <a:r>
              <a:rPr lang="en-US" sz="1100">
                <a:latin typeface="Arial"/>
                <a:ea typeface="Arial"/>
                <a:cs typeface="Arial"/>
                <a:sym typeface="Arial"/>
              </a:rPr>
              <a:t> where users logged workouts like running, cycling, walking, and gym sessions.), and general customer churn datasets.</a:t>
            </a:r>
            <a:br>
              <a:rPr lang="en-US" sz="1100">
                <a:latin typeface="Arial"/>
                <a:ea typeface="Arial"/>
                <a:cs typeface="Arial"/>
                <a:sym typeface="Arial"/>
              </a:rPr>
            </a:br>
            <a:r>
              <a:rPr lang="en-US" sz="1100">
                <a:latin typeface="Arial"/>
                <a:ea typeface="Arial"/>
                <a:cs typeface="Arial"/>
                <a:sym typeface="Arial"/>
              </a:rPr>
              <a:t> This allowed us to combine realistic subscription behavior with wearable engagement patterns.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To make sure the dataset behaves like actual Oura or Apple Watch users, we applied three layers of validation: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First: Distribution Validation.</a:t>
            </a:r>
            <a:br>
              <a:rPr b="1" lang="en-US" sz="1100">
                <a:latin typeface="Arial"/>
                <a:ea typeface="Arial"/>
                <a:cs typeface="Arial"/>
                <a:sym typeface="Arial"/>
              </a:rPr>
            </a:br>
            <a:r>
              <a:rPr lang="en-US" sz="1100">
                <a:latin typeface="Arial"/>
                <a:ea typeface="Arial"/>
                <a:cs typeface="Arial"/>
                <a:sym typeface="Arial"/>
              </a:rPr>
              <a:t> We checked that activity levels, churn distributions, and engagement curves match what you see in real wearable platforms.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Second: Correlation Analysis.</a:t>
            </a:r>
            <a:br>
              <a:rPr b="1" lang="en-US" sz="1100">
                <a:latin typeface="Arial"/>
                <a:ea typeface="Arial"/>
                <a:cs typeface="Arial"/>
                <a:sym typeface="Arial"/>
              </a:rPr>
            </a:br>
            <a:r>
              <a:rPr lang="en-US" sz="1100">
                <a:latin typeface="Arial"/>
                <a:ea typeface="Arial"/>
                <a:cs typeface="Arial"/>
                <a:sym typeface="Arial"/>
              </a:rPr>
              <a:t> This ensures that relationships between variables — like how session gaps or intensity shifts relate to churn — stay consistent with academic and industry research.</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Third: Pattern Calibration.</a:t>
            </a:r>
            <a:br>
              <a:rPr b="1" lang="en-US" sz="1100">
                <a:latin typeface="Arial"/>
                <a:ea typeface="Arial"/>
                <a:cs typeface="Arial"/>
                <a:sym typeface="Arial"/>
              </a:rPr>
            </a:br>
            <a:r>
              <a:rPr lang="en-US" sz="1100">
                <a:latin typeface="Arial"/>
                <a:ea typeface="Arial"/>
                <a:cs typeface="Arial"/>
                <a:sym typeface="Arial"/>
              </a:rPr>
              <a:t> We shaped activity cycles to reflect natural seasonality, streak maintenance, and realistic inactivity gaps.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Together, these steps give us a dataset that isn’t just synthetic — it’s </a:t>
            </a:r>
            <a:r>
              <a:rPr i="1" lang="en-US" sz="1100">
                <a:latin typeface="Arial"/>
                <a:ea typeface="Arial"/>
                <a:cs typeface="Arial"/>
                <a:sym typeface="Arial"/>
              </a:rPr>
              <a:t>credible</a:t>
            </a:r>
            <a:r>
              <a:rPr lang="en-US" sz="1100">
                <a:latin typeface="Arial"/>
                <a:ea typeface="Arial"/>
                <a:cs typeface="Arial"/>
                <a:sym typeface="Arial"/>
              </a:rPr>
              <a:t> and behaves the way real long-term wellness users behave.”</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268" name="Google Shape;26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On this slide, what we’re showing is not just a table — this is the structure that connects raw user behavior all the way to marketing action.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We start with </a:t>
            </a:r>
            <a:r>
              <a:rPr b="1" lang="en-US" sz="1100">
                <a:latin typeface="Arial"/>
                <a:ea typeface="Arial"/>
                <a:cs typeface="Arial"/>
                <a:sym typeface="Arial"/>
              </a:rPr>
              <a:t>Facts</a:t>
            </a:r>
            <a:r>
              <a:rPr lang="en-US" sz="1100">
                <a:latin typeface="Arial"/>
                <a:ea typeface="Arial"/>
                <a:cs typeface="Arial"/>
                <a:sym typeface="Arial"/>
              </a:rPr>
              <a:t>, the core events like session counts, activity duration, notifications, and churn. These are the raw signals that come from the app and wearable devices.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Then we add </a:t>
            </a:r>
            <a:r>
              <a:rPr b="1" lang="en-US" sz="1100">
                <a:latin typeface="Arial"/>
                <a:ea typeface="Arial"/>
                <a:cs typeface="Arial"/>
                <a:sym typeface="Arial"/>
              </a:rPr>
              <a:t>Dimensions</a:t>
            </a:r>
            <a:r>
              <a:rPr lang="en-US" sz="1100">
                <a:latin typeface="Arial"/>
                <a:ea typeface="Arial"/>
                <a:cs typeface="Arial"/>
                <a:sym typeface="Arial"/>
              </a:rPr>
              <a:t> like demographics, activity types, and time periods so teams can slice the data and understand </a:t>
            </a:r>
            <a:r>
              <a:rPr i="1" lang="en-US" sz="1100">
                <a:latin typeface="Arial"/>
                <a:ea typeface="Arial"/>
                <a:cs typeface="Arial"/>
                <a:sym typeface="Arial"/>
              </a:rPr>
              <a:t>who</a:t>
            </a:r>
            <a:r>
              <a:rPr lang="en-US" sz="1100">
                <a:latin typeface="Arial"/>
                <a:ea typeface="Arial"/>
                <a:cs typeface="Arial"/>
                <a:sym typeface="Arial"/>
              </a:rPr>
              <a:t> behaves differently and </a:t>
            </a:r>
            <a:r>
              <a:rPr i="1" lang="en-US" sz="1100">
                <a:latin typeface="Arial"/>
                <a:ea typeface="Arial"/>
                <a:cs typeface="Arial"/>
                <a:sym typeface="Arial"/>
              </a:rPr>
              <a:t>when</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Next, we engineer </a:t>
            </a:r>
            <a:r>
              <a:rPr b="1" lang="en-US" sz="1100">
                <a:latin typeface="Arial"/>
                <a:ea typeface="Arial"/>
                <a:cs typeface="Arial"/>
                <a:sym typeface="Arial"/>
              </a:rPr>
              <a:t>Features</a:t>
            </a:r>
            <a:r>
              <a:rPr lang="en-US" sz="1100">
                <a:latin typeface="Arial"/>
                <a:ea typeface="Arial"/>
                <a:cs typeface="Arial"/>
                <a:sym typeface="Arial"/>
              </a:rPr>
              <a:t> — drift metrics, baseline patterns, and engagement scores — which are the backbone of our churn model. These take raw behavior and transform it into measurable predictors.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Finally, we map </a:t>
            </a:r>
            <a:r>
              <a:rPr b="1" lang="en-US" sz="1100">
                <a:latin typeface="Arial"/>
                <a:ea typeface="Arial"/>
                <a:cs typeface="Arial"/>
                <a:sym typeface="Arial"/>
              </a:rPr>
              <a:t>Availability</a:t>
            </a:r>
            <a:r>
              <a:rPr lang="en-US" sz="1100">
                <a:latin typeface="Arial"/>
                <a:ea typeface="Arial"/>
                <a:cs typeface="Arial"/>
                <a:sym typeface="Arial"/>
              </a:rPr>
              <a:t>, so stakeholders know which data is real-time, daily, or weekly. This ensures our dashboard stays fresh and supports timely decision-making.</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So, the Business Matrix is really our blueprint — it ensures that Product, Marketing, and Data Science are working from the same definitions and can reproduce insights consistently.”</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287" name="Google Shape;28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37" name="Shape 37"/>
        <p:cNvGrpSpPr/>
        <p:nvPr/>
      </p:nvGrpSpPr>
      <p:grpSpPr>
        <a:xfrm>
          <a:off x="0" y="0"/>
          <a:ext cx="0" cy="0"/>
          <a:chOff x="0" y="0"/>
          <a:chExt cx="0" cy="0"/>
        </a:xfrm>
      </p:grpSpPr>
      <p:sp>
        <p:nvSpPr>
          <p:cNvPr id="38" name="Google Shape;38;p11"/>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1"/>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40" name="Shape 40"/>
        <p:cNvGrpSpPr/>
        <p:nvPr/>
      </p:nvGrpSpPr>
      <p:grpSpPr>
        <a:xfrm>
          <a:off x="0" y="0"/>
          <a:ext cx="0" cy="0"/>
          <a:chOff x="0" y="0"/>
          <a:chExt cx="0" cy="0"/>
        </a:xfrm>
      </p:grpSpPr>
      <p:sp>
        <p:nvSpPr>
          <p:cNvPr id="41" name="Google Shape;41;p12"/>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2"/>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bg>
      <p:bgPr>
        <a:solidFill>
          <a:srgbClr val="000000"/>
        </a:solidFill>
      </p:bgPr>
    </p:bg>
    <p:spTree>
      <p:nvGrpSpPr>
        <p:cNvPr id="43" name="Shape 43"/>
        <p:cNvGrpSpPr/>
        <p:nvPr/>
      </p:nvGrpSpPr>
      <p:grpSpPr>
        <a:xfrm>
          <a:off x="0" y="0"/>
          <a:ext cx="0" cy="0"/>
          <a:chOff x="0" y="0"/>
          <a:chExt cx="0" cy="0"/>
        </a:xfrm>
      </p:grpSpPr>
      <p:sp>
        <p:nvSpPr>
          <p:cNvPr id="44" name="Google Shape;44;p13"/>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3"/>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46" name="Shape 46"/>
        <p:cNvGrpSpPr/>
        <p:nvPr/>
      </p:nvGrpSpPr>
      <p:grpSpPr>
        <a:xfrm>
          <a:off x="0" y="0"/>
          <a:ext cx="0" cy="0"/>
          <a:chOff x="0" y="0"/>
          <a:chExt cx="0" cy="0"/>
        </a:xfrm>
      </p:grpSpPr>
      <p:sp>
        <p:nvSpPr>
          <p:cNvPr id="47" name="Google Shape;47;p14"/>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4"/>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bg>
      <p:bgPr>
        <a:solidFill>
          <a:srgbClr val="000000"/>
        </a:solidFill>
      </p:bgPr>
    </p:bg>
    <p:spTree>
      <p:nvGrpSpPr>
        <p:cNvPr id="49" name="Shape 49"/>
        <p:cNvGrpSpPr/>
        <p:nvPr/>
      </p:nvGrpSpPr>
      <p:grpSpPr>
        <a:xfrm>
          <a:off x="0" y="0"/>
          <a:ext cx="0" cy="0"/>
          <a:chOff x="0" y="0"/>
          <a:chExt cx="0" cy="0"/>
        </a:xfrm>
      </p:grpSpPr>
      <p:sp>
        <p:nvSpPr>
          <p:cNvPr id="50" name="Google Shape;50;p15"/>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5"/>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bg>
      <p:bgPr>
        <a:solidFill>
          <a:srgbClr val="000000"/>
        </a:solidFill>
      </p:bgPr>
    </p:bg>
    <p:spTree>
      <p:nvGrpSpPr>
        <p:cNvPr id="52" name="Shape 52"/>
        <p:cNvGrpSpPr/>
        <p:nvPr/>
      </p:nvGrpSpPr>
      <p:grpSpPr>
        <a:xfrm>
          <a:off x="0" y="0"/>
          <a:ext cx="0" cy="0"/>
          <a:chOff x="0" y="0"/>
          <a:chExt cx="0" cy="0"/>
        </a:xfrm>
      </p:grpSpPr>
      <p:sp>
        <p:nvSpPr>
          <p:cNvPr id="53" name="Google Shape;53;p16"/>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6"/>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bg>
      <p:bgPr>
        <a:solidFill>
          <a:srgbClr val="000000"/>
        </a:solidFill>
      </p:bgPr>
    </p:bg>
    <p:spTree>
      <p:nvGrpSpPr>
        <p:cNvPr id="55" name="Shape 55"/>
        <p:cNvGrpSpPr/>
        <p:nvPr/>
      </p:nvGrpSpPr>
      <p:grpSpPr>
        <a:xfrm>
          <a:off x="0" y="0"/>
          <a:ext cx="0" cy="0"/>
          <a:chOff x="0" y="0"/>
          <a:chExt cx="0" cy="0"/>
        </a:xfrm>
      </p:grpSpPr>
      <p:sp>
        <p:nvSpPr>
          <p:cNvPr id="56" name="Google Shape;56;p17"/>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7"/>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bg>
      <p:bgPr>
        <a:solidFill>
          <a:srgbClr val="000000"/>
        </a:solidFill>
      </p:bgPr>
    </p:bg>
    <p:spTree>
      <p:nvGrpSpPr>
        <p:cNvPr id="58" name="Shape 58"/>
        <p:cNvGrpSpPr/>
        <p:nvPr/>
      </p:nvGrpSpPr>
      <p:grpSpPr>
        <a:xfrm>
          <a:off x="0" y="0"/>
          <a:ext cx="0" cy="0"/>
          <a:chOff x="0" y="0"/>
          <a:chExt cx="0" cy="0"/>
        </a:xfrm>
      </p:grpSpPr>
      <p:sp>
        <p:nvSpPr>
          <p:cNvPr id="59" name="Google Shape;59;p18"/>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8"/>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bg>
      <p:bgPr>
        <a:solidFill>
          <a:srgbClr val="000000"/>
        </a:solidFill>
      </p:bgPr>
    </p:bg>
    <p:spTree>
      <p:nvGrpSpPr>
        <p:cNvPr id="61" name="Shape 61"/>
        <p:cNvGrpSpPr/>
        <p:nvPr/>
      </p:nvGrpSpPr>
      <p:grpSpPr>
        <a:xfrm>
          <a:off x="0" y="0"/>
          <a:ext cx="0" cy="0"/>
          <a:chOff x="0" y="0"/>
          <a:chExt cx="0" cy="0"/>
        </a:xfrm>
      </p:grpSpPr>
      <p:sp>
        <p:nvSpPr>
          <p:cNvPr id="62" name="Google Shape;62;p19"/>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9"/>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bg>
      <p:bgPr>
        <a:solidFill>
          <a:srgbClr val="000000"/>
        </a:solidFill>
      </p:bgPr>
    </p:bg>
    <p:spTree>
      <p:nvGrpSpPr>
        <p:cNvPr id="64" name="Shape 64"/>
        <p:cNvGrpSpPr/>
        <p:nvPr/>
      </p:nvGrpSpPr>
      <p:grpSpPr>
        <a:xfrm>
          <a:off x="0" y="0"/>
          <a:ext cx="0" cy="0"/>
          <a:chOff x="0" y="0"/>
          <a:chExt cx="0" cy="0"/>
        </a:xfrm>
      </p:grpSpPr>
      <p:sp>
        <p:nvSpPr>
          <p:cNvPr id="65" name="Google Shape;65;p20"/>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0"/>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bg>
      <p:bgPr>
        <a:solidFill>
          <a:srgbClr val="000000"/>
        </a:solidFill>
      </p:bgPr>
    </p:bg>
    <p:spTree>
      <p:nvGrpSpPr>
        <p:cNvPr id="67" name="Shape 67"/>
        <p:cNvGrpSpPr/>
        <p:nvPr/>
      </p:nvGrpSpPr>
      <p:grpSpPr>
        <a:xfrm>
          <a:off x="0" y="0"/>
          <a:ext cx="0" cy="0"/>
          <a:chOff x="0" y="0"/>
          <a:chExt cx="0" cy="0"/>
        </a:xfrm>
      </p:grpSpPr>
      <p:sp>
        <p:nvSpPr>
          <p:cNvPr id="68" name="Google Shape;68;p21"/>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1"/>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1 master">
  <p:cSld name="Slide 21 master">
    <p:bg>
      <p:bgPr>
        <a:solidFill>
          <a:srgbClr val="000000"/>
        </a:solidFill>
      </p:bgPr>
    </p:bg>
    <p:spTree>
      <p:nvGrpSpPr>
        <p:cNvPr id="70" name="Shape 70"/>
        <p:cNvGrpSpPr/>
        <p:nvPr/>
      </p:nvGrpSpPr>
      <p:grpSpPr>
        <a:xfrm>
          <a:off x="0" y="0"/>
          <a:ext cx="0" cy="0"/>
          <a:chOff x="0" y="0"/>
          <a:chExt cx="0" cy="0"/>
        </a:xfrm>
      </p:grpSpPr>
      <p:sp>
        <p:nvSpPr>
          <p:cNvPr id="71" name="Google Shape;71;p22"/>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2"/>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2 master">
  <p:cSld name="Slide 22 master">
    <p:bg>
      <p:bgPr>
        <a:solidFill>
          <a:srgbClr val="000000"/>
        </a:solidFill>
      </p:bgPr>
    </p:bg>
    <p:spTree>
      <p:nvGrpSpPr>
        <p:cNvPr id="73" name="Shape 73"/>
        <p:cNvGrpSpPr/>
        <p:nvPr/>
      </p:nvGrpSpPr>
      <p:grpSpPr>
        <a:xfrm>
          <a:off x="0" y="0"/>
          <a:ext cx="0" cy="0"/>
          <a:chOff x="0" y="0"/>
          <a:chExt cx="0" cy="0"/>
        </a:xfrm>
      </p:grpSpPr>
      <p:sp>
        <p:nvSpPr>
          <p:cNvPr id="74" name="Google Shape;74;p23"/>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3"/>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3 master">
  <p:cSld name="Slide 23 master">
    <p:bg>
      <p:bgPr>
        <a:solidFill>
          <a:srgbClr val="000000"/>
        </a:solidFill>
      </p:bgPr>
    </p:bg>
    <p:spTree>
      <p:nvGrpSpPr>
        <p:cNvPr id="76" name="Shape 76"/>
        <p:cNvGrpSpPr/>
        <p:nvPr/>
      </p:nvGrpSpPr>
      <p:grpSpPr>
        <a:xfrm>
          <a:off x="0" y="0"/>
          <a:ext cx="0" cy="0"/>
          <a:chOff x="0" y="0"/>
          <a:chExt cx="0" cy="0"/>
        </a:xfrm>
      </p:grpSpPr>
      <p:sp>
        <p:nvSpPr>
          <p:cNvPr id="77" name="Google Shape;77;p24"/>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4"/>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4 master">
  <p:cSld name="Slide 24 master">
    <p:bg>
      <p:bgPr>
        <a:solidFill>
          <a:srgbClr val="000000"/>
        </a:solidFill>
      </p:bgPr>
    </p:bg>
    <p:spTree>
      <p:nvGrpSpPr>
        <p:cNvPr id="79" name="Shape 79"/>
        <p:cNvGrpSpPr/>
        <p:nvPr/>
      </p:nvGrpSpPr>
      <p:grpSpPr>
        <a:xfrm>
          <a:off x="0" y="0"/>
          <a:ext cx="0" cy="0"/>
          <a:chOff x="0" y="0"/>
          <a:chExt cx="0" cy="0"/>
        </a:xfrm>
      </p:grpSpPr>
      <p:sp>
        <p:nvSpPr>
          <p:cNvPr id="80" name="Google Shape;80;p25"/>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5"/>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5 master">
  <p:cSld name="Slide 25 master">
    <p:bg>
      <p:bgPr>
        <a:solidFill>
          <a:srgbClr val="000000"/>
        </a:solidFill>
      </p:bgPr>
    </p:bg>
    <p:spTree>
      <p:nvGrpSpPr>
        <p:cNvPr id="82" name="Shape 82"/>
        <p:cNvGrpSpPr/>
        <p:nvPr/>
      </p:nvGrpSpPr>
      <p:grpSpPr>
        <a:xfrm>
          <a:off x="0" y="0"/>
          <a:ext cx="0" cy="0"/>
          <a:chOff x="0" y="0"/>
          <a:chExt cx="0" cy="0"/>
        </a:xfrm>
      </p:grpSpPr>
      <p:sp>
        <p:nvSpPr>
          <p:cNvPr id="83" name="Google Shape;83;p26"/>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6"/>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6 master">
  <p:cSld name="Slide 26 master">
    <p:bg>
      <p:bgPr>
        <a:solidFill>
          <a:srgbClr val="000000"/>
        </a:solidFill>
      </p:bgPr>
    </p:bg>
    <p:spTree>
      <p:nvGrpSpPr>
        <p:cNvPr id="85" name="Shape 85"/>
        <p:cNvGrpSpPr/>
        <p:nvPr/>
      </p:nvGrpSpPr>
      <p:grpSpPr>
        <a:xfrm>
          <a:off x="0" y="0"/>
          <a:ext cx="0" cy="0"/>
          <a:chOff x="0" y="0"/>
          <a:chExt cx="0" cy="0"/>
        </a:xfrm>
      </p:grpSpPr>
      <p:sp>
        <p:nvSpPr>
          <p:cNvPr id="86" name="Google Shape;86;p27"/>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7"/>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7 master">
  <p:cSld name="Slide 27 master">
    <p:bg>
      <p:bgPr>
        <a:solidFill>
          <a:srgbClr val="000000"/>
        </a:solidFill>
      </p:bgPr>
    </p:bg>
    <p:spTree>
      <p:nvGrpSpPr>
        <p:cNvPr id="88" name="Shape 88"/>
        <p:cNvGrpSpPr/>
        <p:nvPr/>
      </p:nvGrpSpPr>
      <p:grpSpPr>
        <a:xfrm>
          <a:off x="0" y="0"/>
          <a:ext cx="0" cy="0"/>
          <a:chOff x="0" y="0"/>
          <a:chExt cx="0" cy="0"/>
        </a:xfrm>
      </p:grpSpPr>
      <p:sp>
        <p:nvSpPr>
          <p:cNvPr id="89" name="Google Shape;89;p28"/>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8"/>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8 master">
  <p:cSld name="Slide 28 master">
    <p:bg>
      <p:bgPr>
        <a:solidFill>
          <a:srgbClr val="000000"/>
        </a:solidFill>
      </p:bgPr>
    </p:bg>
    <p:spTree>
      <p:nvGrpSpPr>
        <p:cNvPr id="91" name="Shape 91"/>
        <p:cNvGrpSpPr/>
        <p:nvPr/>
      </p:nvGrpSpPr>
      <p:grpSpPr>
        <a:xfrm>
          <a:off x="0" y="0"/>
          <a:ext cx="0" cy="0"/>
          <a:chOff x="0" y="0"/>
          <a:chExt cx="0" cy="0"/>
        </a:xfrm>
      </p:grpSpPr>
      <p:sp>
        <p:nvSpPr>
          <p:cNvPr id="92" name="Google Shape;92;p29"/>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9"/>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9 master">
  <p:cSld name="Slide 29 master">
    <p:bg>
      <p:bgPr>
        <a:solidFill>
          <a:srgbClr val="000000"/>
        </a:solidFill>
      </p:bgPr>
    </p:bg>
    <p:spTree>
      <p:nvGrpSpPr>
        <p:cNvPr id="94" name="Shape 94"/>
        <p:cNvGrpSpPr/>
        <p:nvPr/>
      </p:nvGrpSpPr>
      <p:grpSpPr>
        <a:xfrm>
          <a:off x="0" y="0"/>
          <a:ext cx="0" cy="0"/>
          <a:chOff x="0" y="0"/>
          <a:chExt cx="0" cy="0"/>
        </a:xfrm>
      </p:grpSpPr>
      <p:sp>
        <p:nvSpPr>
          <p:cNvPr id="95" name="Google Shape;95;p30"/>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0"/>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0 master">
  <p:cSld name="Slide 30 master">
    <p:bg>
      <p:bgPr>
        <a:solidFill>
          <a:srgbClr val="000000"/>
        </a:solidFill>
      </p:bgPr>
    </p:bg>
    <p:spTree>
      <p:nvGrpSpPr>
        <p:cNvPr id="97" name="Shape 97"/>
        <p:cNvGrpSpPr/>
        <p:nvPr/>
      </p:nvGrpSpPr>
      <p:grpSpPr>
        <a:xfrm>
          <a:off x="0" y="0"/>
          <a:ext cx="0" cy="0"/>
          <a:chOff x="0" y="0"/>
          <a:chExt cx="0" cy="0"/>
        </a:xfrm>
      </p:grpSpPr>
      <p:sp>
        <p:nvSpPr>
          <p:cNvPr id="98" name="Google Shape;98;p31"/>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1"/>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1 master">
  <p:cSld name="Slide 31 master">
    <p:bg>
      <p:bgPr>
        <a:solidFill>
          <a:srgbClr val="000000"/>
        </a:solidFill>
      </p:bgPr>
    </p:bg>
    <p:spTree>
      <p:nvGrpSpPr>
        <p:cNvPr id="100" name="Shape 100"/>
        <p:cNvGrpSpPr/>
        <p:nvPr/>
      </p:nvGrpSpPr>
      <p:grpSpPr>
        <a:xfrm>
          <a:off x="0" y="0"/>
          <a:ext cx="0" cy="0"/>
          <a:chOff x="0" y="0"/>
          <a:chExt cx="0" cy="0"/>
        </a:xfrm>
      </p:grpSpPr>
      <p:sp>
        <p:nvSpPr>
          <p:cNvPr id="101" name="Google Shape;101;p32"/>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2"/>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2 master">
  <p:cSld name="Slide 32 master">
    <p:bg>
      <p:bgPr>
        <a:solidFill>
          <a:srgbClr val="000000"/>
        </a:solidFill>
      </p:bgPr>
    </p:bg>
    <p:spTree>
      <p:nvGrpSpPr>
        <p:cNvPr id="103" name="Shape 103"/>
        <p:cNvGrpSpPr/>
        <p:nvPr/>
      </p:nvGrpSpPr>
      <p:grpSpPr>
        <a:xfrm>
          <a:off x="0" y="0"/>
          <a:ext cx="0" cy="0"/>
          <a:chOff x="0" y="0"/>
          <a:chExt cx="0" cy="0"/>
        </a:xfrm>
      </p:grpSpPr>
      <p:sp>
        <p:nvSpPr>
          <p:cNvPr id="104" name="Google Shape;104;p33"/>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3"/>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3 master">
  <p:cSld name="Slide 33 master">
    <p:bg>
      <p:bgPr>
        <a:solidFill>
          <a:srgbClr val="000000"/>
        </a:solidFill>
      </p:bgPr>
    </p:bg>
    <p:spTree>
      <p:nvGrpSpPr>
        <p:cNvPr id="106" name="Shape 106"/>
        <p:cNvGrpSpPr/>
        <p:nvPr/>
      </p:nvGrpSpPr>
      <p:grpSpPr>
        <a:xfrm>
          <a:off x="0" y="0"/>
          <a:ext cx="0" cy="0"/>
          <a:chOff x="0" y="0"/>
          <a:chExt cx="0" cy="0"/>
        </a:xfrm>
      </p:grpSpPr>
      <p:sp>
        <p:nvSpPr>
          <p:cNvPr id="107" name="Google Shape;107;p34"/>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4"/>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4 master">
  <p:cSld name="Slide 34 master">
    <p:bg>
      <p:bgPr>
        <a:solidFill>
          <a:srgbClr val="000000"/>
        </a:solidFill>
      </p:bgPr>
    </p:bg>
    <p:spTree>
      <p:nvGrpSpPr>
        <p:cNvPr id="109" name="Shape 109"/>
        <p:cNvGrpSpPr/>
        <p:nvPr/>
      </p:nvGrpSpPr>
      <p:grpSpPr>
        <a:xfrm>
          <a:off x="0" y="0"/>
          <a:ext cx="0" cy="0"/>
          <a:chOff x="0" y="0"/>
          <a:chExt cx="0" cy="0"/>
        </a:xfrm>
      </p:grpSpPr>
      <p:sp>
        <p:nvSpPr>
          <p:cNvPr id="110" name="Google Shape;110;p35"/>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5"/>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5 master">
  <p:cSld name="Slide 35 master">
    <p:bg>
      <p:bgPr>
        <a:solidFill>
          <a:srgbClr val="000000"/>
        </a:solidFill>
      </p:bgPr>
    </p:bg>
    <p:spTree>
      <p:nvGrpSpPr>
        <p:cNvPr id="112" name="Shape 112"/>
        <p:cNvGrpSpPr/>
        <p:nvPr/>
      </p:nvGrpSpPr>
      <p:grpSpPr>
        <a:xfrm>
          <a:off x="0" y="0"/>
          <a:ext cx="0" cy="0"/>
          <a:chOff x="0" y="0"/>
          <a:chExt cx="0" cy="0"/>
        </a:xfrm>
      </p:grpSpPr>
      <p:sp>
        <p:nvSpPr>
          <p:cNvPr id="113" name="Google Shape;113;p36"/>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6"/>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6 master">
  <p:cSld name="Slide 36 master">
    <p:bg>
      <p:bgPr>
        <a:solidFill>
          <a:srgbClr val="000000"/>
        </a:solidFill>
      </p:bgPr>
    </p:bg>
    <p:spTree>
      <p:nvGrpSpPr>
        <p:cNvPr id="115" name="Shape 115"/>
        <p:cNvGrpSpPr/>
        <p:nvPr/>
      </p:nvGrpSpPr>
      <p:grpSpPr>
        <a:xfrm>
          <a:off x="0" y="0"/>
          <a:ext cx="0" cy="0"/>
          <a:chOff x="0" y="0"/>
          <a:chExt cx="0" cy="0"/>
        </a:xfrm>
      </p:grpSpPr>
      <p:sp>
        <p:nvSpPr>
          <p:cNvPr id="116" name="Google Shape;116;p37"/>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7"/>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18" name="Shape 11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7 master">
  <p:cSld name="Slide 37 master">
    <p:bg>
      <p:bgPr>
        <a:solidFill>
          <a:srgbClr val="000000"/>
        </a:solidFill>
      </p:bgPr>
    </p:bg>
    <p:spTree>
      <p:nvGrpSpPr>
        <p:cNvPr id="119" name="Shape 119"/>
        <p:cNvGrpSpPr/>
        <p:nvPr/>
      </p:nvGrpSpPr>
      <p:grpSpPr>
        <a:xfrm>
          <a:off x="0" y="0"/>
          <a:ext cx="0" cy="0"/>
          <a:chOff x="0" y="0"/>
          <a:chExt cx="0" cy="0"/>
        </a:xfrm>
      </p:grpSpPr>
      <p:sp>
        <p:nvSpPr>
          <p:cNvPr id="120" name="Google Shape;120;p39"/>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9"/>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1" name="Shape 31"/>
        <p:cNvGrpSpPr/>
        <p:nvPr/>
      </p:nvGrpSpPr>
      <p:grpSpPr>
        <a:xfrm>
          <a:off x="0" y="0"/>
          <a:ext cx="0" cy="0"/>
          <a:chOff x="0" y="0"/>
          <a:chExt cx="0" cy="0"/>
        </a:xfrm>
      </p:grpSpPr>
      <p:sp>
        <p:nvSpPr>
          <p:cNvPr id="32" name="Google Shape;32;p9"/>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9"/>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34" name="Shape 34"/>
        <p:cNvGrpSpPr/>
        <p:nvPr/>
      </p:nvGrpSpPr>
      <p:grpSpPr>
        <a:xfrm>
          <a:off x="0" y="0"/>
          <a:ext cx="0" cy="0"/>
          <a:chOff x="0" y="0"/>
          <a:chExt cx="0" cy="0"/>
        </a:xfrm>
      </p:grpSpPr>
      <p:sp>
        <p:nvSpPr>
          <p:cNvPr id="35" name="Google Shape;35;p10"/>
          <p:cNvSpPr/>
          <p:nvPr/>
        </p:nvSpPr>
        <p:spPr>
          <a:xfrm>
            <a:off x="0" y="0"/>
            <a:ext cx="14630400" cy="8229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0"/>
          <p:cNvSpPr/>
          <p:nvPr/>
        </p:nvSpPr>
        <p:spPr>
          <a:xfrm>
            <a:off x="0" y="0"/>
            <a:ext cx="14630400" cy="8229600"/>
          </a:xfrm>
          <a:prstGeom prst="rect">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5.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3.png"/><Relationship Id="rId9"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44.png"/><Relationship Id="rId8" Type="http://schemas.openxmlformats.org/officeDocument/2006/relationships/image" Target="../media/image34.png"/><Relationship Id="rId11" Type="http://schemas.openxmlformats.org/officeDocument/2006/relationships/image" Target="../media/image38.png"/><Relationship Id="rId10"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56.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60.png"/><Relationship Id="rId5" Type="http://schemas.openxmlformats.org/officeDocument/2006/relationships/image" Target="../media/image68.png"/><Relationship Id="rId6" Type="http://schemas.openxmlformats.org/officeDocument/2006/relationships/image" Target="../media/image47.png"/><Relationship Id="rId7"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hyperlink" Target="https://cold-reduce-92880787.figma.site/" TargetMode="External"/><Relationship Id="rId4" Type="http://schemas.openxmlformats.org/officeDocument/2006/relationships/image" Target="../media/image75.png"/><Relationship Id="rId5"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 Id="rId3" Type="http://schemas.openxmlformats.org/officeDocument/2006/relationships/image" Target="../media/image61.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9.png"/><Relationship Id="rId8"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7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77.jpg"/><Relationship Id="rId4" Type="http://schemas.openxmlformats.org/officeDocument/2006/relationships/image" Target="../media/image11.png"/><Relationship Id="rId9" Type="http://schemas.openxmlformats.org/officeDocument/2006/relationships/image" Target="../media/image7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5.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6.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preencoded.png" id="127" name="Google Shape;127;p4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8" name="Google Shape;128;p40"/>
          <p:cNvSpPr/>
          <p:nvPr/>
        </p:nvSpPr>
        <p:spPr>
          <a:xfrm>
            <a:off x="793790" y="669488"/>
            <a:ext cx="7556421" cy="1700927"/>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Predicting Churn and Measuring Notification Impact for Long-Tenured </a:t>
            </a:r>
            <a:r>
              <a:rPr lang="en-US" sz="3550">
                <a:latin typeface="Fraunces"/>
                <a:ea typeface="Fraunces"/>
                <a:cs typeface="Fraunces"/>
                <a:sym typeface="Fraunces"/>
              </a:rPr>
              <a:t>Oura Ring</a:t>
            </a:r>
            <a:r>
              <a:rPr b="0" i="0" lang="en-US" sz="3550" u="none" cap="none" strike="noStrike">
                <a:solidFill>
                  <a:srgbClr val="000000"/>
                </a:solidFill>
                <a:latin typeface="Fraunces"/>
                <a:ea typeface="Fraunces"/>
                <a:cs typeface="Fraunces"/>
                <a:sym typeface="Fraunces"/>
              </a:rPr>
              <a:t> </a:t>
            </a:r>
            <a:r>
              <a:rPr lang="en-US" sz="3550">
                <a:latin typeface="Fraunces"/>
                <a:ea typeface="Fraunces"/>
                <a:cs typeface="Fraunces"/>
                <a:sym typeface="Fraunces"/>
              </a:rPr>
              <a:t>Users</a:t>
            </a:r>
            <a:endParaRPr b="0" i="0" sz="3550" u="none" cap="none" strike="noStrike"/>
          </a:p>
        </p:txBody>
      </p:sp>
      <p:sp>
        <p:nvSpPr>
          <p:cNvPr id="129" name="Google Shape;129;p40"/>
          <p:cNvSpPr/>
          <p:nvPr/>
        </p:nvSpPr>
        <p:spPr>
          <a:xfrm>
            <a:off x="793790" y="2642592"/>
            <a:ext cx="7556421"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sp>
        <p:nvSpPr>
          <p:cNvPr id="130" name="Google Shape;130;p40"/>
          <p:cNvSpPr/>
          <p:nvPr/>
        </p:nvSpPr>
        <p:spPr>
          <a:xfrm>
            <a:off x="793790" y="3376053"/>
            <a:ext cx="7556400" cy="8709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Using drift-based behavioral modeling and causal uplift analysis to identify groups who respond best to highlight notifications and extend their lifetime on the platform.</a:t>
            </a:r>
            <a:endParaRPr b="0" i="0" sz="1400" u="none" cap="none" strike="noStrike"/>
          </a:p>
        </p:txBody>
      </p:sp>
      <p:sp>
        <p:nvSpPr>
          <p:cNvPr id="131" name="Google Shape;131;p40"/>
          <p:cNvSpPr/>
          <p:nvPr/>
        </p:nvSpPr>
        <p:spPr>
          <a:xfrm>
            <a:off x="451726" y="5107949"/>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559"/>
              <a:buFont typeface="Epilogue"/>
              <a:buNone/>
            </a:pPr>
            <a:r>
              <a:rPr b="0" i="0" lang="en-US" sz="1559" u="none" cap="none" strike="noStrike">
                <a:solidFill>
                  <a:srgbClr val="5B6071"/>
                </a:solidFill>
                <a:latin typeface="Epilogue"/>
                <a:ea typeface="Epilogue"/>
                <a:cs typeface="Epilogue"/>
                <a:sym typeface="Epilogue"/>
              </a:rPr>
              <a:t>Team 3 - </a:t>
            </a:r>
            <a:r>
              <a:rPr lang="en-US" sz="1559">
                <a:solidFill>
                  <a:srgbClr val="5B6071"/>
                </a:solidFill>
                <a:latin typeface="Epilogue"/>
                <a:ea typeface="Epilogue"/>
                <a:cs typeface="Epilogue"/>
                <a:sym typeface="Epilogue"/>
              </a:rPr>
              <a:t>Agile Warriors</a:t>
            </a:r>
            <a:endParaRPr b="0" i="0" sz="1559" u="none" cap="none" strike="noStrike"/>
          </a:p>
        </p:txBody>
      </p:sp>
      <p:pic>
        <p:nvPicPr>
          <p:cNvPr descr="preencoded.png" id="132" name="Google Shape;132;p40"/>
          <p:cNvPicPr preferRelativeResize="0"/>
          <p:nvPr/>
        </p:nvPicPr>
        <p:blipFill rotWithShape="1">
          <a:blip r:embed="rId4">
            <a:alphaModFix/>
          </a:blip>
          <a:srcRect b="0" l="0" r="0" t="0"/>
          <a:stretch/>
        </p:blipFill>
        <p:spPr>
          <a:xfrm>
            <a:off x="451725" y="5723113"/>
            <a:ext cx="1440000" cy="1273800"/>
          </a:xfrm>
          <a:prstGeom prst="ellipse">
            <a:avLst/>
          </a:prstGeom>
          <a:noFill/>
          <a:ln>
            <a:noFill/>
          </a:ln>
        </p:spPr>
      </p:pic>
      <p:pic>
        <p:nvPicPr>
          <p:cNvPr descr="preencoded.png" id="133" name="Google Shape;133;p40"/>
          <p:cNvPicPr preferRelativeResize="0"/>
          <p:nvPr/>
        </p:nvPicPr>
        <p:blipFill rotWithShape="1">
          <a:blip r:embed="rId5">
            <a:alphaModFix/>
          </a:blip>
          <a:srcRect b="0" l="0" r="0" t="0"/>
          <a:stretch/>
        </p:blipFill>
        <p:spPr>
          <a:xfrm>
            <a:off x="2041600" y="5723113"/>
            <a:ext cx="1440000" cy="1273800"/>
          </a:xfrm>
          <a:prstGeom prst="ellipse">
            <a:avLst/>
          </a:prstGeom>
          <a:noFill/>
          <a:ln>
            <a:noFill/>
          </a:ln>
        </p:spPr>
      </p:pic>
      <p:pic>
        <p:nvPicPr>
          <p:cNvPr descr="preencoded.png" id="134" name="Google Shape;134;p40"/>
          <p:cNvPicPr preferRelativeResize="0"/>
          <p:nvPr/>
        </p:nvPicPr>
        <p:blipFill rotWithShape="1">
          <a:blip r:embed="rId6">
            <a:alphaModFix/>
          </a:blip>
          <a:srcRect b="0" l="0" r="0" t="0"/>
          <a:stretch/>
        </p:blipFill>
        <p:spPr>
          <a:xfrm>
            <a:off x="3631475" y="5723113"/>
            <a:ext cx="1440000" cy="1273800"/>
          </a:xfrm>
          <a:prstGeom prst="ellipse">
            <a:avLst/>
          </a:prstGeom>
          <a:noFill/>
          <a:ln>
            <a:noFill/>
          </a:ln>
        </p:spPr>
      </p:pic>
      <p:pic>
        <p:nvPicPr>
          <p:cNvPr descr="preencoded.png" id="135" name="Google Shape;135;p40"/>
          <p:cNvPicPr preferRelativeResize="0"/>
          <p:nvPr/>
        </p:nvPicPr>
        <p:blipFill rotWithShape="1">
          <a:blip r:embed="rId7">
            <a:alphaModFix/>
          </a:blip>
          <a:srcRect b="0" l="0" r="0" t="0"/>
          <a:stretch/>
        </p:blipFill>
        <p:spPr>
          <a:xfrm>
            <a:off x="5221350" y="5723113"/>
            <a:ext cx="1440000" cy="1273800"/>
          </a:xfrm>
          <a:prstGeom prst="ellipse">
            <a:avLst/>
          </a:prstGeom>
          <a:noFill/>
          <a:ln>
            <a:noFill/>
          </a:ln>
        </p:spPr>
      </p:pic>
      <p:pic>
        <p:nvPicPr>
          <p:cNvPr descr="preencoded.png" id="136" name="Google Shape;136;p40"/>
          <p:cNvPicPr preferRelativeResize="0"/>
          <p:nvPr/>
        </p:nvPicPr>
        <p:blipFill rotWithShape="1">
          <a:blip r:embed="rId8">
            <a:alphaModFix/>
          </a:blip>
          <a:srcRect b="0" l="0" r="0" t="0"/>
          <a:stretch/>
        </p:blipFill>
        <p:spPr>
          <a:xfrm>
            <a:off x="6811225" y="5723113"/>
            <a:ext cx="1440000" cy="1273800"/>
          </a:xfrm>
          <a:prstGeom prst="ellipse">
            <a:avLst/>
          </a:prstGeom>
          <a:noFill/>
          <a:ln>
            <a:noFill/>
          </a:ln>
        </p:spPr>
      </p:pic>
      <p:sp>
        <p:nvSpPr>
          <p:cNvPr id="137" name="Google Shape;137;p40"/>
          <p:cNvSpPr/>
          <p:nvPr/>
        </p:nvSpPr>
        <p:spPr>
          <a:xfrm>
            <a:off x="251876" y="7355682"/>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559"/>
              <a:buFont typeface="Epilogue"/>
              <a:buNone/>
            </a:pPr>
            <a:r>
              <a:rPr b="0" i="0" lang="en-US" sz="1559" u="none" cap="none" strike="noStrike">
                <a:solidFill>
                  <a:srgbClr val="5B6071"/>
                </a:solidFill>
                <a:latin typeface="Epilogue"/>
                <a:ea typeface="Epilogue"/>
                <a:cs typeface="Epilogue"/>
                <a:sym typeface="Epilogue"/>
              </a:rPr>
              <a:t>     Jess Penners, Yash Jadhav, Robert Nguyen, Fiona Yi-Chen, Madina Sainazarova </a:t>
            </a:r>
            <a:endParaRPr b="0" i="0" sz="1559" u="none" cap="none" strike="noStrike"/>
          </a:p>
        </p:txBody>
      </p:sp>
      <p:sp>
        <p:nvSpPr>
          <p:cNvPr id="138" name="Google Shape;138;p40"/>
          <p:cNvSpPr/>
          <p:nvPr/>
        </p:nvSpPr>
        <p:spPr>
          <a:xfrm>
            <a:off x="251876" y="7906201"/>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559"/>
              <a:buFont typeface="Arial"/>
              <a:buNone/>
            </a:pPr>
            <a:r>
              <a:t/>
            </a:r>
            <a:endParaRPr b="0" i="0" sz="1559"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descr="preencoded.png" id="323" name="Google Shape;323;p4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24" name="Google Shape;324;p49"/>
          <p:cNvSpPr/>
          <p:nvPr/>
        </p:nvSpPr>
        <p:spPr>
          <a:xfrm>
            <a:off x="793790" y="757476"/>
            <a:ext cx="7556421" cy="1204913"/>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3750"/>
              <a:buFont typeface="Fraunces"/>
              <a:buNone/>
            </a:pPr>
            <a:r>
              <a:rPr b="0" i="0" lang="en-US" sz="3750" u="none" cap="none" strike="noStrike">
                <a:solidFill>
                  <a:srgbClr val="000000"/>
                </a:solidFill>
                <a:latin typeface="Fraunces"/>
                <a:ea typeface="Fraunces"/>
                <a:cs typeface="Fraunces"/>
                <a:sym typeface="Fraunces"/>
              </a:rPr>
              <a:t>Data Understanding: Key Definitions</a:t>
            </a:r>
            <a:endParaRPr b="0" i="0" sz="3750" u="none" cap="none" strike="noStrike"/>
          </a:p>
        </p:txBody>
      </p:sp>
      <p:sp>
        <p:nvSpPr>
          <p:cNvPr id="325" name="Google Shape;325;p49"/>
          <p:cNvSpPr/>
          <p:nvPr/>
        </p:nvSpPr>
        <p:spPr>
          <a:xfrm>
            <a:off x="793790" y="2251591"/>
            <a:ext cx="3681770" cy="2822258"/>
          </a:xfrm>
          <a:prstGeom prst="roundRect">
            <a:avLst>
              <a:gd fmla="val 28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a:off x="994172" y="2451973"/>
            <a:ext cx="578406" cy="578406"/>
          </a:xfrm>
          <a:prstGeom prst="roundRect">
            <a:avLst>
              <a:gd fmla="val 15807384"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7" name="Google Shape;327;p49"/>
          <p:cNvPicPr preferRelativeResize="0"/>
          <p:nvPr/>
        </p:nvPicPr>
        <p:blipFill rotWithShape="1">
          <a:blip r:embed="rId4">
            <a:alphaModFix/>
          </a:blip>
          <a:srcRect b="0" l="0" r="0" t="0"/>
          <a:stretch/>
        </p:blipFill>
        <p:spPr>
          <a:xfrm>
            <a:off x="1153239" y="2611041"/>
            <a:ext cx="260271" cy="260271"/>
          </a:xfrm>
          <a:prstGeom prst="rect">
            <a:avLst/>
          </a:prstGeom>
          <a:noFill/>
          <a:ln>
            <a:noFill/>
          </a:ln>
        </p:spPr>
      </p:pic>
      <p:sp>
        <p:nvSpPr>
          <p:cNvPr id="328" name="Google Shape;328;p49"/>
          <p:cNvSpPr/>
          <p:nvPr/>
        </p:nvSpPr>
        <p:spPr>
          <a:xfrm>
            <a:off x="994172" y="3223141"/>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Notification Logic</a:t>
            </a:r>
            <a:endParaRPr b="0" i="0" sz="1850" u="none" cap="none" strike="noStrike"/>
          </a:p>
        </p:txBody>
      </p:sp>
      <p:sp>
        <p:nvSpPr>
          <p:cNvPr id="329" name="Google Shape;329;p49"/>
          <p:cNvSpPr/>
          <p:nvPr/>
        </p:nvSpPr>
        <p:spPr>
          <a:xfrm>
            <a:off x="994172" y="3639979"/>
            <a:ext cx="3281005" cy="123348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Users with 90+ day tenure are eligible for highlight notifications, randomized 50/50 to treatment/control.</a:t>
            </a:r>
            <a:endParaRPr b="0" i="0" sz="1500" u="none" cap="none" strike="noStrike"/>
          </a:p>
        </p:txBody>
      </p:sp>
      <p:sp>
        <p:nvSpPr>
          <p:cNvPr id="330" name="Google Shape;330;p49"/>
          <p:cNvSpPr/>
          <p:nvPr/>
        </p:nvSpPr>
        <p:spPr>
          <a:xfrm>
            <a:off x="4668322" y="2251591"/>
            <a:ext cx="3681889" cy="2822258"/>
          </a:xfrm>
          <a:prstGeom prst="roundRect">
            <a:avLst>
              <a:gd fmla="val 28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9"/>
          <p:cNvSpPr/>
          <p:nvPr/>
        </p:nvSpPr>
        <p:spPr>
          <a:xfrm>
            <a:off x="4868704" y="2451973"/>
            <a:ext cx="578406" cy="578406"/>
          </a:xfrm>
          <a:prstGeom prst="roundRect">
            <a:avLst>
              <a:gd fmla="val 15807384"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2" name="Google Shape;332;p49"/>
          <p:cNvPicPr preferRelativeResize="0"/>
          <p:nvPr/>
        </p:nvPicPr>
        <p:blipFill rotWithShape="1">
          <a:blip r:embed="rId5">
            <a:alphaModFix/>
          </a:blip>
          <a:srcRect b="0" l="0" r="0" t="0"/>
          <a:stretch/>
        </p:blipFill>
        <p:spPr>
          <a:xfrm>
            <a:off x="5027771" y="2611041"/>
            <a:ext cx="260271" cy="260271"/>
          </a:xfrm>
          <a:prstGeom prst="rect">
            <a:avLst/>
          </a:prstGeom>
          <a:noFill/>
          <a:ln>
            <a:noFill/>
          </a:ln>
        </p:spPr>
      </p:pic>
      <p:sp>
        <p:nvSpPr>
          <p:cNvPr id="333" name="Google Shape;333;p49"/>
          <p:cNvSpPr/>
          <p:nvPr/>
        </p:nvSpPr>
        <p:spPr>
          <a:xfrm>
            <a:off x="4868704" y="3223141"/>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Baseline Period</a:t>
            </a:r>
            <a:endParaRPr b="0" i="0" sz="1850" u="none" cap="none" strike="noStrike"/>
          </a:p>
        </p:txBody>
      </p:sp>
      <p:sp>
        <p:nvSpPr>
          <p:cNvPr id="334" name="Google Shape;334;p49"/>
          <p:cNvSpPr/>
          <p:nvPr/>
        </p:nvSpPr>
        <p:spPr>
          <a:xfrm>
            <a:off x="4868704" y="3639979"/>
            <a:ext cx="3281124" cy="92511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A 90-day baseline establishes normal user activity patterns before drift measurement.</a:t>
            </a:r>
            <a:endParaRPr b="0" i="0" sz="1500" u="none" cap="none" strike="noStrike"/>
          </a:p>
        </p:txBody>
      </p:sp>
      <p:sp>
        <p:nvSpPr>
          <p:cNvPr id="335" name="Google Shape;335;p49"/>
          <p:cNvSpPr/>
          <p:nvPr/>
        </p:nvSpPr>
        <p:spPr>
          <a:xfrm>
            <a:off x="793790" y="5266611"/>
            <a:ext cx="7556421" cy="2205514"/>
          </a:xfrm>
          <a:prstGeom prst="roundRect">
            <a:avLst>
              <a:gd fmla="val 3672"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a:off x="994172" y="5466993"/>
            <a:ext cx="578406" cy="578406"/>
          </a:xfrm>
          <a:prstGeom prst="roundRect">
            <a:avLst>
              <a:gd fmla="val 15807384"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7" name="Google Shape;337;p49"/>
          <p:cNvPicPr preferRelativeResize="0"/>
          <p:nvPr/>
        </p:nvPicPr>
        <p:blipFill rotWithShape="1">
          <a:blip r:embed="rId6">
            <a:alphaModFix/>
          </a:blip>
          <a:srcRect b="0" l="0" r="0" t="0"/>
          <a:stretch/>
        </p:blipFill>
        <p:spPr>
          <a:xfrm>
            <a:off x="1153239" y="5626060"/>
            <a:ext cx="260271" cy="260271"/>
          </a:xfrm>
          <a:prstGeom prst="rect">
            <a:avLst/>
          </a:prstGeom>
          <a:noFill/>
          <a:ln>
            <a:noFill/>
          </a:ln>
        </p:spPr>
      </p:pic>
      <p:sp>
        <p:nvSpPr>
          <p:cNvPr id="338" name="Google Shape;338;p49"/>
          <p:cNvSpPr/>
          <p:nvPr/>
        </p:nvSpPr>
        <p:spPr>
          <a:xfrm>
            <a:off x="994172" y="6238161"/>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CTA Rate Definition</a:t>
            </a:r>
            <a:endParaRPr b="0" i="0" sz="1850" u="none" cap="none" strike="noStrike"/>
          </a:p>
        </p:txBody>
      </p:sp>
      <p:sp>
        <p:nvSpPr>
          <p:cNvPr id="339" name="Google Shape;339;p49"/>
          <p:cNvSpPr/>
          <p:nvPr/>
        </p:nvSpPr>
        <p:spPr>
          <a:xfrm>
            <a:off x="994172" y="6654998"/>
            <a:ext cx="7155656"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1" i="0" lang="en-US" sz="1500" u="none" cap="none" strike="noStrike">
                <a:solidFill>
                  <a:srgbClr val="5B6071"/>
                </a:solidFill>
                <a:latin typeface="Epilogue"/>
                <a:ea typeface="Epilogue"/>
                <a:cs typeface="Epilogue"/>
                <a:sym typeface="Epilogue"/>
              </a:rPr>
              <a:t>CTA Rate = sessions within 7 days of notification / notifications sent.</a:t>
            </a:r>
            <a:r>
              <a:rPr b="0" i="0" lang="en-US" sz="1500" u="none" cap="none" strike="noStrike">
                <a:solidFill>
                  <a:srgbClr val="5B6071"/>
                </a:solidFill>
                <a:latin typeface="Epilogue"/>
                <a:ea typeface="Epilogue"/>
                <a:cs typeface="Epilogue"/>
                <a:sym typeface="Epilogue"/>
              </a:rPr>
              <a:t> Measures immediate engagement.</a:t>
            </a:r>
            <a:endParaRPr b="0" i="0" sz="15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p:nvPr/>
        </p:nvSpPr>
        <p:spPr>
          <a:xfrm>
            <a:off x="793790" y="670203"/>
            <a:ext cx="13042821" cy="12758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000"/>
              <a:buFont typeface="Fraunces"/>
              <a:buNone/>
            </a:pPr>
            <a:r>
              <a:rPr b="0" i="0" lang="en-US" sz="4000" u="none" cap="none" strike="noStrike">
                <a:solidFill>
                  <a:srgbClr val="000000"/>
                </a:solidFill>
                <a:latin typeface="Fraunces"/>
                <a:ea typeface="Fraunces"/>
                <a:cs typeface="Fraunces"/>
                <a:sym typeface="Fraunces"/>
              </a:rPr>
              <a:t>Pairwise Correlation Patterns in Churn &amp; Wearable Behavior</a:t>
            </a:r>
            <a:endParaRPr b="0" i="0" sz="4000" u="none" cap="none" strike="noStrike"/>
          </a:p>
        </p:txBody>
      </p:sp>
      <p:sp>
        <p:nvSpPr>
          <p:cNvPr id="346" name="Google Shape;346;p50"/>
          <p:cNvSpPr/>
          <p:nvPr/>
        </p:nvSpPr>
        <p:spPr>
          <a:xfrm>
            <a:off x="793790" y="2456259"/>
            <a:ext cx="5173861"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000"/>
              <a:buFont typeface="Fraunces"/>
              <a:buNone/>
            </a:pPr>
            <a:r>
              <a:rPr b="0" i="0" lang="en-US" sz="2000" u="none" cap="none" strike="noStrike">
                <a:solidFill>
                  <a:srgbClr val="000000"/>
                </a:solidFill>
                <a:latin typeface="Fraunces"/>
                <a:ea typeface="Fraunces"/>
                <a:cs typeface="Fraunces"/>
                <a:sym typeface="Fraunces"/>
              </a:rPr>
              <a:t>General churn patterns (reference dataset)</a:t>
            </a:r>
            <a:endParaRPr b="0" i="0" sz="2000" u="none" cap="none" strike="noStrike"/>
          </a:p>
        </p:txBody>
      </p:sp>
      <p:pic>
        <p:nvPicPr>
          <p:cNvPr descr="preencoded.png" id="347" name="Google Shape;347;p50"/>
          <p:cNvPicPr preferRelativeResize="0"/>
          <p:nvPr/>
        </p:nvPicPr>
        <p:blipFill rotWithShape="1">
          <a:blip r:embed="rId3">
            <a:alphaModFix/>
          </a:blip>
          <a:srcRect b="0" l="0" r="0" t="0"/>
          <a:stretch/>
        </p:blipFill>
        <p:spPr>
          <a:xfrm>
            <a:off x="793790" y="3004661"/>
            <a:ext cx="5645110" cy="3161228"/>
          </a:xfrm>
          <a:prstGeom prst="rect">
            <a:avLst/>
          </a:prstGeom>
          <a:noFill/>
          <a:ln>
            <a:noFill/>
          </a:ln>
        </p:spPr>
      </p:pic>
      <p:sp>
        <p:nvSpPr>
          <p:cNvPr id="348" name="Google Shape;348;p50"/>
          <p:cNvSpPr/>
          <p:nvPr/>
        </p:nvSpPr>
        <p:spPr>
          <a:xfrm>
            <a:off x="793790" y="6395442"/>
            <a:ext cx="6272451"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5B6071"/>
              </a:buClr>
              <a:buSzPts val="1600"/>
              <a:buFont typeface="Epilogue"/>
              <a:buNone/>
            </a:pPr>
            <a:r>
              <a:rPr b="0" i="0" lang="en-US" sz="1600" u="none" cap="none" strike="noStrike">
                <a:solidFill>
                  <a:srgbClr val="5B6071"/>
                </a:solidFill>
                <a:latin typeface="Epilogue"/>
                <a:ea typeface="Epilogue"/>
                <a:cs typeface="Epilogue"/>
                <a:sym typeface="Epilogue"/>
              </a:rPr>
              <a:t>Churn decreases with higher tenure, contract length, and class frequency — consistent with subscription churn research.</a:t>
            </a:r>
            <a:endParaRPr b="0" i="0" sz="1600" u="none" cap="none" strike="noStrike"/>
          </a:p>
        </p:txBody>
      </p:sp>
      <p:sp>
        <p:nvSpPr>
          <p:cNvPr id="349" name="Google Shape;349;p50"/>
          <p:cNvSpPr/>
          <p:nvPr/>
        </p:nvSpPr>
        <p:spPr>
          <a:xfrm>
            <a:off x="7571780" y="2456259"/>
            <a:ext cx="6272451" cy="63769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000"/>
              <a:buFont typeface="Fraunces"/>
              <a:buNone/>
            </a:pPr>
            <a:r>
              <a:rPr b="0" i="0" lang="en-US" sz="2000" u="none" cap="none" strike="noStrike">
                <a:solidFill>
                  <a:srgbClr val="000000"/>
                </a:solidFill>
                <a:latin typeface="Fraunces"/>
                <a:ea typeface="Fraunces"/>
                <a:cs typeface="Fraunces"/>
                <a:sym typeface="Fraunces"/>
              </a:rPr>
              <a:t>Wearable activity patterns (Apple Watch style dataset)</a:t>
            </a:r>
            <a:endParaRPr b="0" i="0" sz="2000" u="none" cap="none" strike="noStrike"/>
          </a:p>
        </p:txBody>
      </p:sp>
      <p:pic>
        <p:nvPicPr>
          <p:cNvPr descr="preencoded.png" id="350" name="Google Shape;350;p50"/>
          <p:cNvPicPr preferRelativeResize="0"/>
          <p:nvPr/>
        </p:nvPicPr>
        <p:blipFill rotWithShape="1">
          <a:blip r:embed="rId4">
            <a:alphaModFix/>
          </a:blip>
          <a:srcRect b="0" l="0" r="0" t="0"/>
          <a:stretch/>
        </p:blipFill>
        <p:spPr>
          <a:xfrm>
            <a:off x="7571780" y="3323511"/>
            <a:ext cx="5645110" cy="3161228"/>
          </a:xfrm>
          <a:prstGeom prst="rect">
            <a:avLst/>
          </a:prstGeom>
          <a:noFill/>
          <a:ln>
            <a:noFill/>
          </a:ln>
        </p:spPr>
      </p:pic>
      <p:sp>
        <p:nvSpPr>
          <p:cNvPr id="351" name="Google Shape;351;p50"/>
          <p:cNvSpPr/>
          <p:nvPr/>
        </p:nvSpPr>
        <p:spPr>
          <a:xfrm>
            <a:off x="7571780" y="6714292"/>
            <a:ext cx="6272451" cy="65341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5B6071"/>
              </a:buClr>
              <a:buSzPts val="1600"/>
              <a:buFont typeface="Epilogue"/>
              <a:buNone/>
            </a:pPr>
            <a:r>
              <a:rPr b="0" i="0" lang="en-US" sz="1600" u="none" cap="none" strike="noStrike">
                <a:solidFill>
                  <a:srgbClr val="5B6071"/>
                </a:solidFill>
                <a:latin typeface="Epilogue"/>
                <a:ea typeface="Epilogue"/>
                <a:cs typeface="Epilogue"/>
                <a:sym typeface="Epilogue"/>
              </a:rPr>
              <a:t>Wearable activity shows expected correlations: steps and distance, and intensity with heart rate.</a:t>
            </a:r>
            <a:endParaRPr b="0" i="0" sz="160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preencoded.png" id="357" name="Google Shape;357;p5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58" name="Google Shape;358;p51"/>
          <p:cNvSpPr/>
          <p:nvPr/>
        </p:nvSpPr>
        <p:spPr>
          <a:xfrm>
            <a:off x="710208" y="558641"/>
            <a:ext cx="4103132" cy="412194"/>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000000"/>
              </a:buClr>
              <a:buSzPts val="2550"/>
              <a:buFont typeface="Fraunces"/>
              <a:buNone/>
            </a:pPr>
            <a:r>
              <a:rPr b="0" i="0" lang="en-US" sz="2550" u="none" cap="none" strike="noStrike">
                <a:solidFill>
                  <a:srgbClr val="000000"/>
                </a:solidFill>
                <a:latin typeface="Fraunces"/>
                <a:ea typeface="Fraunces"/>
                <a:cs typeface="Fraunces"/>
                <a:sym typeface="Fraunces"/>
              </a:rPr>
              <a:t>User Population Overview</a:t>
            </a:r>
            <a:endParaRPr b="0" i="0" sz="2550" u="none" cap="none" strike="noStrike"/>
          </a:p>
        </p:txBody>
      </p:sp>
      <p:sp>
        <p:nvSpPr>
          <p:cNvPr id="359" name="Google Shape;359;p51"/>
          <p:cNvSpPr/>
          <p:nvPr/>
        </p:nvSpPr>
        <p:spPr>
          <a:xfrm>
            <a:off x="710208" y="1168598"/>
            <a:ext cx="7723584" cy="1049060"/>
          </a:xfrm>
          <a:prstGeom prst="roundRect">
            <a:avLst>
              <a:gd fmla="val 528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1"/>
          <p:cNvSpPr/>
          <p:nvPr/>
        </p:nvSpPr>
        <p:spPr>
          <a:xfrm>
            <a:off x="725448" y="1183838"/>
            <a:ext cx="527566" cy="1018580"/>
          </a:xfrm>
          <a:prstGeom prst="roundRect">
            <a:avLst>
              <a:gd fmla="val 7036"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1"/>
          <p:cNvSpPr/>
          <p:nvPr/>
        </p:nvSpPr>
        <p:spPr>
          <a:xfrm>
            <a:off x="1384816" y="1315641"/>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10K</a:t>
            </a:r>
            <a:endParaRPr b="0" i="0" sz="1250" u="none" cap="none" strike="noStrike"/>
          </a:p>
        </p:txBody>
      </p:sp>
      <p:sp>
        <p:nvSpPr>
          <p:cNvPr id="362" name="Google Shape;362;p51"/>
          <p:cNvSpPr/>
          <p:nvPr/>
        </p:nvSpPr>
        <p:spPr>
          <a:xfrm>
            <a:off x="1384816" y="1574483"/>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Long-Tenured Users</a:t>
            </a:r>
            <a:endParaRPr b="0" i="0" sz="1250" u="none" cap="none" strike="noStrike"/>
          </a:p>
        </p:txBody>
      </p:sp>
      <p:sp>
        <p:nvSpPr>
          <p:cNvPr id="363" name="Google Shape;363;p51"/>
          <p:cNvSpPr/>
          <p:nvPr/>
        </p:nvSpPr>
        <p:spPr>
          <a:xfrm>
            <a:off x="1384816" y="1859637"/>
            <a:ext cx="6901934"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Total population analyzed in the study</a:t>
            </a:r>
            <a:endParaRPr b="0" i="0" sz="1000" u="none" cap="none" strike="noStrike"/>
          </a:p>
        </p:txBody>
      </p:sp>
      <p:sp>
        <p:nvSpPr>
          <p:cNvPr id="364" name="Google Shape;364;p51"/>
          <p:cNvSpPr/>
          <p:nvPr/>
        </p:nvSpPr>
        <p:spPr>
          <a:xfrm>
            <a:off x="710208" y="2349460"/>
            <a:ext cx="7723584" cy="1049060"/>
          </a:xfrm>
          <a:prstGeom prst="roundRect">
            <a:avLst>
              <a:gd fmla="val 528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1"/>
          <p:cNvSpPr/>
          <p:nvPr/>
        </p:nvSpPr>
        <p:spPr>
          <a:xfrm>
            <a:off x="725448" y="2364700"/>
            <a:ext cx="527566" cy="1018580"/>
          </a:xfrm>
          <a:prstGeom prst="roundRect">
            <a:avLst>
              <a:gd fmla="val 7036"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1"/>
          <p:cNvSpPr/>
          <p:nvPr/>
        </p:nvSpPr>
        <p:spPr>
          <a:xfrm>
            <a:off x="1384816" y="2496503"/>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51.65%</a:t>
            </a:r>
            <a:endParaRPr b="0" i="0" sz="1250" u="none" cap="none" strike="noStrike"/>
          </a:p>
        </p:txBody>
      </p:sp>
      <p:sp>
        <p:nvSpPr>
          <p:cNvPr id="367" name="Google Shape;367;p51"/>
          <p:cNvSpPr/>
          <p:nvPr/>
        </p:nvSpPr>
        <p:spPr>
          <a:xfrm>
            <a:off x="1384816" y="2755344"/>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Male Users</a:t>
            </a:r>
            <a:endParaRPr b="0" i="0" sz="1250" u="none" cap="none" strike="noStrike"/>
          </a:p>
        </p:txBody>
      </p:sp>
      <p:sp>
        <p:nvSpPr>
          <p:cNvPr id="368" name="Google Shape;368;p51"/>
          <p:cNvSpPr/>
          <p:nvPr/>
        </p:nvSpPr>
        <p:spPr>
          <a:xfrm>
            <a:off x="1384816" y="3040499"/>
            <a:ext cx="6901934"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Gender distribution in the cohort</a:t>
            </a:r>
            <a:endParaRPr b="0" i="0" sz="1000" u="none" cap="none" strike="noStrike"/>
          </a:p>
        </p:txBody>
      </p:sp>
      <p:sp>
        <p:nvSpPr>
          <p:cNvPr id="369" name="Google Shape;369;p51"/>
          <p:cNvSpPr/>
          <p:nvPr/>
        </p:nvSpPr>
        <p:spPr>
          <a:xfrm>
            <a:off x="710208" y="3530322"/>
            <a:ext cx="7723584" cy="1049060"/>
          </a:xfrm>
          <a:prstGeom prst="roundRect">
            <a:avLst>
              <a:gd fmla="val 528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1"/>
          <p:cNvSpPr/>
          <p:nvPr/>
        </p:nvSpPr>
        <p:spPr>
          <a:xfrm>
            <a:off x="725448" y="3545562"/>
            <a:ext cx="527566" cy="1018580"/>
          </a:xfrm>
          <a:prstGeom prst="roundRect">
            <a:avLst>
              <a:gd fmla="val 7036"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1"/>
          <p:cNvSpPr/>
          <p:nvPr/>
        </p:nvSpPr>
        <p:spPr>
          <a:xfrm>
            <a:off x="1384816" y="3677364"/>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46.25%</a:t>
            </a:r>
            <a:endParaRPr b="0" i="0" sz="1250" u="none" cap="none" strike="noStrike"/>
          </a:p>
        </p:txBody>
      </p:sp>
      <p:sp>
        <p:nvSpPr>
          <p:cNvPr id="372" name="Google Shape;372;p51"/>
          <p:cNvSpPr/>
          <p:nvPr/>
        </p:nvSpPr>
        <p:spPr>
          <a:xfrm>
            <a:off x="1384816" y="3936206"/>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Female Users</a:t>
            </a:r>
            <a:endParaRPr b="0" i="0" sz="1250" u="none" cap="none" strike="noStrike"/>
          </a:p>
        </p:txBody>
      </p:sp>
      <p:sp>
        <p:nvSpPr>
          <p:cNvPr id="373" name="Google Shape;373;p51"/>
          <p:cNvSpPr/>
          <p:nvPr/>
        </p:nvSpPr>
        <p:spPr>
          <a:xfrm>
            <a:off x="1384816" y="4221361"/>
            <a:ext cx="6901934"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Balanced representation across genders</a:t>
            </a:r>
            <a:endParaRPr b="0" i="0" sz="1000" u="none" cap="none" strike="noStrike"/>
          </a:p>
        </p:txBody>
      </p:sp>
      <p:sp>
        <p:nvSpPr>
          <p:cNvPr id="374" name="Google Shape;374;p51"/>
          <p:cNvSpPr/>
          <p:nvPr/>
        </p:nvSpPr>
        <p:spPr>
          <a:xfrm>
            <a:off x="710208" y="4777145"/>
            <a:ext cx="3232547" cy="247293"/>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000000"/>
              </a:buClr>
              <a:buSzPts val="1550"/>
              <a:buFont typeface="Fraunces"/>
              <a:buNone/>
            </a:pPr>
            <a:r>
              <a:rPr b="0" i="0" lang="en-US" sz="1550" u="none" cap="none" strike="noStrike">
                <a:solidFill>
                  <a:srgbClr val="000000"/>
                </a:solidFill>
                <a:latin typeface="Fraunces"/>
                <a:ea typeface="Fraunces"/>
                <a:cs typeface="Fraunces"/>
                <a:sym typeface="Fraunces"/>
              </a:rPr>
              <a:t>Notification Assignment at Day 90</a:t>
            </a:r>
            <a:endParaRPr b="0" i="0" sz="1550" u="none" cap="none" strike="noStrike"/>
          </a:p>
        </p:txBody>
      </p:sp>
      <p:sp>
        <p:nvSpPr>
          <p:cNvPr id="375" name="Google Shape;375;p51"/>
          <p:cNvSpPr/>
          <p:nvPr/>
        </p:nvSpPr>
        <p:spPr>
          <a:xfrm>
            <a:off x="710208" y="5436394"/>
            <a:ext cx="3033593" cy="164783"/>
          </a:xfrm>
          <a:prstGeom prst="roundRect">
            <a:avLst>
              <a:gd fmla="val 33623"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1"/>
          <p:cNvSpPr/>
          <p:nvPr/>
        </p:nvSpPr>
        <p:spPr>
          <a:xfrm>
            <a:off x="710208" y="5436394"/>
            <a:ext cx="1360170" cy="164783"/>
          </a:xfrm>
          <a:prstGeom prst="roundRect">
            <a:avLst>
              <a:gd fmla="val 33623"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1"/>
          <p:cNvSpPr/>
          <p:nvPr/>
        </p:nvSpPr>
        <p:spPr>
          <a:xfrm>
            <a:off x="3842623" y="5436394"/>
            <a:ext cx="568523" cy="1647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44.84%</a:t>
            </a:r>
            <a:endParaRPr b="0" i="0" sz="1250" u="none" cap="none" strike="noStrike"/>
          </a:p>
        </p:txBody>
      </p:sp>
      <p:sp>
        <p:nvSpPr>
          <p:cNvPr id="378" name="Google Shape;378;p51"/>
          <p:cNvSpPr/>
          <p:nvPr/>
        </p:nvSpPr>
        <p:spPr>
          <a:xfrm>
            <a:off x="710208" y="5765840"/>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Treatment Group</a:t>
            </a:r>
            <a:endParaRPr b="0" i="0" sz="1250" u="none" cap="none" strike="noStrike"/>
          </a:p>
        </p:txBody>
      </p:sp>
      <p:sp>
        <p:nvSpPr>
          <p:cNvPr id="379" name="Google Shape;379;p51"/>
          <p:cNvSpPr/>
          <p:nvPr/>
        </p:nvSpPr>
        <p:spPr>
          <a:xfrm>
            <a:off x="710208" y="6103739"/>
            <a:ext cx="3700939"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4,484 users received highlight notifications</a:t>
            </a:r>
            <a:endParaRPr b="0" i="0" sz="1000" u="none" cap="none" strike="noStrike"/>
          </a:p>
        </p:txBody>
      </p:sp>
      <p:sp>
        <p:nvSpPr>
          <p:cNvPr id="380" name="Google Shape;380;p51"/>
          <p:cNvSpPr/>
          <p:nvPr/>
        </p:nvSpPr>
        <p:spPr>
          <a:xfrm>
            <a:off x="710208" y="6644283"/>
            <a:ext cx="3069431" cy="164783"/>
          </a:xfrm>
          <a:prstGeom prst="roundRect">
            <a:avLst>
              <a:gd fmla="val 33623"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1"/>
          <p:cNvSpPr/>
          <p:nvPr/>
        </p:nvSpPr>
        <p:spPr>
          <a:xfrm>
            <a:off x="710208" y="6644283"/>
            <a:ext cx="1693069" cy="164783"/>
          </a:xfrm>
          <a:prstGeom prst="roundRect">
            <a:avLst>
              <a:gd fmla="val 33623"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p:nvPr/>
        </p:nvSpPr>
        <p:spPr>
          <a:xfrm>
            <a:off x="3878461" y="6644283"/>
            <a:ext cx="532686" cy="1647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55.16%</a:t>
            </a:r>
            <a:endParaRPr b="0" i="0" sz="1250" u="none" cap="none" strike="noStrike"/>
          </a:p>
        </p:txBody>
      </p:sp>
      <p:sp>
        <p:nvSpPr>
          <p:cNvPr id="383" name="Google Shape;383;p51"/>
          <p:cNvSpPr/>
          <p:nvPr/>
        </p:nvSpPr>
        <p:spPr>
          <a:xfrm>
            <a:off x="710208" y="6973729"/>
            <a:ext cx="1648897" cy="206097"/>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5B6071"/>
              </a:buClr>
              <a:buSzPts val="1250"/>
              <a:buFont typeface="Fraunces"/>
              <a:buNone/>
            </a:pPr>
            <a:r>
              <a:rPr b="0" i="0" lang="en-US" sz="1250" u="none" cap="none" strike="noStrike">
                <a:solidFill>
                  <a:srgbClr val="5B6071"/>
                </a:solidFill>
                <a:latin typeface="Fraunces"/>
                <a:ea typeface="Fraunces"/>
                <a:cs typeface="Fraunces"/>
                <a:sym typeface="Fraunces"/>
              </a:rPr>
              <a:t>Control Group</a:t>
            </a:r>
            <a:endParaRPr b="0" i="0" sz="1250" u="none" cap="none" strike="noStrike"/>
          </a:p>
        </p:txBody>
      </p:sp>
      <p:sp>
        <p:nvSpPr>
          <p:cNvPr id="384" name="Google Shape;384;p51"/>
          <p:cNvSpPr/>
          <p:nvPr/>
        </p:nvSpPr>
        <p:spPr>
          <a:xfrm>
            <a:off x="710208" y="7311628"/>
            <a:ext cx="3700939" cy="210979"/>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5,516 users in control without notifications</a:t>
            </a:r>
            <a:endParaRPr b="0" i="0" sz="1000" u="none" cap="none" strike="noStrike"/>
          </a:p>
        </p:txBody>
      </p:sp>
      <p:sp>
        <p:nvSpPr>
          <p:cNvPr id="385" name="Google Shape;385;p51"/>
          <p:cNvSpPr/>
          <p:nvPr/>
        </p:nvSpPr>
        <p:spPr>
          <a:xfrm>
            <a:off x="4740473" y="5340906"/>
            <a:ext cx="3700939" cy="843915"/>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5B6071"/>
              </a:buClr>
              <a:buSzPts val="1000"/>
              <a:buFont typeface="Epilogue"/>
              <a:buNone/>
            </a:pPr>
            <a:r>
              <a:rPr b="0" i="0" lang="en-US" sz="1000" u="none" cap="none" strike="noStrike">
                <a:solidFill>
                  <a:srgbClr val="5B6071"/>
                </a:solidFill>
                <a:latin typeface="Epilogue"/>
                <a:ea typeface="Epilogue"/>
                <a:cs typeface="Epilogue"/>
                <a:sym typeface="Epilogue"/>
              </a:rPr>
              <a:t>The randomized assignment creates a clean experimental design, enabling causal inference about notification impact. The slight imbalance is within acceptable ranges for statistical analysis.</a:t>
            </a:r>
            <a:endParaRPr b="0" i="0" sz="10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preencoded.png" id="391" name="Google Shape;391;p5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92" name="Google Shape;392;p52"/>
          <p:cNvSpPr/>
          <p:nvPr/>
        </p:nvSpPr>
        <p:spPr>
          <a:xfrm>
            <a:off x="793790" y="688777"/>
            <a:ext cx="7045047"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Notification Engagement Impact</a:t>
            </a:r>
            <a:endParaRPr b="0" i="0" sz="3550" u="none" cap="none" strike="noStrike"/>
          </a:p>
        </p:txBody>
      </p:sp>
      <p:sp>
        <p:nvSpPr>
          <p:cNvPr id="393" name="Google Shape;393;p52"/>
          <p:cNvSpPr/>
          <p:nvPr/>
        </p:nvSpPr>
        <p:spPr>
          <a:xfrm>
            <a:off x="793790" y="1328261"/>
            <a:ext cx="3754874"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Immediate Response Metrics</a:t>
            </a:r>
            <a:endParaRPr b="0" i="0" sz="2100" u="none" cap="none" strike="noStrike"/>
          </a:p>
        </p:txBody>
      </p:sp>
      <p:sp>
        <p:nvSpPr>
          <p:cNvPr id="394" name="Google Shape;394;p52"/>
          <p:cNvSpPr/>
          <p:nvPr/>
        </p:nvSpPr>
        <p:spPr>
          <a:xfrm>
            <a:off x="793790" y="1940600"/>
            <a:ext cx="3687485" cy="2221825"/>
          </a:xfrm>
          <a:prstGeom prst="roundRect">
            <a:avLst>
              <a:gd fmla="val 1960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2"/>
          <p:cNvSpPr/>
          <p:nvPr/>
        </p:nvSpPr>
        <p:spPr>
          <a:xfrm>
            <a:off x="982861" y="2129671"/>
            <a:ext cx="244471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Session Frequency Lift</a:t>
            </a:r>
            <a:endParaRPr b="0" i="0" sz="1750" u="none" cap="none" strike="noStrike"/>
          </a:p>
        </p:txBody>
      </p:sp>
      <p:sp>
        <p:nvSpPr>
          <p:cNvPr id="396" name="Google Shape;396;p52"/>
          <p:cNvSpPr/>
          <p:nvPr/>
        </p:nvSpPr>
        <p:spPr>
          <a:xfrm>
            <a:off x="982861" y="2521982"/>
            <a:ext cx="3309342" cy="116109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Users who engage with notifications show an average </a:t>
            </a:r>
            <a:r>
              <a:rPr b="1" i="0" lang="en-US" sz="1400" u="none" cap="none" strike="noStrike">
                <a:solidFill>
                  <a:srgbClr val="FC6558"/>
                </a:solidFill>
                <a:latin typeface="Epilogue"/>
                <a:ea typeface="Epilogue"/>
                <a:cs typeface="Epilogue"/>
                <a:sym typeface="Epilogue"/>
              </a:rPr>
              <a:t>225% increase</a:t>
            </a:r>
            <a:r>
              <a:rPr b="0" i="0" lang="en-US" sz="1400" u="none" cap="none" strike="noStrike">
                <a:solidFill>
                  <a:srgbClr val="5B6071"/>
                </a:solidFill>
                <a:latin typeface="Epilogue"/>
                <a:ea typeface="Epilogue"/>
                <a:cs typeface="Epilogue"/>
                <a:sym typeface="Epilogue"/>
              </a:rPr>
              <a:t> in sessions during the 7 days following notification delivery.</a:t>
            </a:r>
            <a:endParaRPr b="0" i="0" sz="1400" u="none" cap="none" strike="noStrike"/>
          </a:p>
        </p:txBody>
      </p:sp>
      <p:sp>
        <p:nvSpPr>
          <p:cNvPr id="397" name="Google Shape;397;p52"/>
          <p:cNvSpPr/>
          <p:nvPr/>
        </p:nvSpPr>
        <p:spPr>
          <a:xfrm>
            <a:off x="4662726" y="1940600"/>
            <a:ext cx="3687485" cy="2221825"/>
          </a:xfrm>
          <a:prstGeom prst="roundRect">
            <a:avLst>
              <a:gd fmla="val 1960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2"/>
          <p:cNvSpPr/>
          <p:nvPr/>
        </p:nvSpPr>
        <p:spPr>
          <a:xfrm>
            <a:off x="4851797" y="2129671"/>
            <a:ext cx="2912388"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Workout Style Consistency</a:t>
            </a:r>
            <a:endParaRPr b="0" i="0" sz="1750" u="none" cap="none" strike="noStrike"/>
          </a:p>
        </p:txBody>
      </p:sp>
      <p:sp>
        <p:nvSpPr>
          <p:cNvPr id="399" name="Google Shape;399;p52"/>
          <p:cNvSpPr/>
          <p:nvPr/>
        </p:nvSpPr>
        <p:spPr>
          <a:xfrm>
            <a:off x="4851797" y="2521982"/>
            <a:ext cx="3309342" cy="1451372"/>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Session duration and intensity distribution remain </a:t>
            </a:r>
            <a:r>
              <a:rPr b="1" i="0" lang="en-US" sz="1400" u="none" cap="none" strike="noStrike">
                <a:solidFill>
                  <a:srgbClr val="5B6071"/>
                </a:solidFill>
                <a:latin typeface="Epilogue"/>
                <a:ea typeface="Epilogue"/>
                <a:cs typeface="Epilogue"/>
                <a:sym typeface="Epilogue"/>
              </a:rPr>
              <a:t>stable</a:t>
            </a:r>
            <a:r>
              <a:rPr b="0" i="0" lang="en-US" sz="1400" u="none" cap="none" strike="noStrike">
                <a:solidFill>
                  <a:srgbClr val="5B6071"/>
                </a:solidFill>
                <a:latin typeface="Epilogue"/>
                <a:ea typeface="Epilogue"/>
                <a:cs typeface="Epilogue"/>
                <a:sym typeface="Epilogue"/>
              </a:rPr>
              <a:t> — notifications bring users back without fundamentally changing their exercise preferences.</a:t>
            </a:r>
            <a:endParaRPr b="0" i="0" sz="1400" u="none" cap="none" strike="noStrike"/>
          </a:p>
        </p:txBody>
      </p:sp>
      <p:sp>
        <p:nvSpPr>
          <p:cNvPr id="400" name="Google Shape;400;p52"/>
          <p:cNvSpPr/>
          <p:nvPr/>
        </p:nvSpPr>
        <p:spPr>
          <a:xfrm>
            <a:off x="793790" y="4343876"/>
            <a:ext cx="7556421" cy="1641277"/>
          </a:xfrm>
          <a:prstGeom prst="roundRect">
            <a:avLst>
              <a:gd fmla="val 26535"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2"/>
          <p:cNvSpPr/>
          <p:nvPr/>
        </p:nvSpPr>
        <p:spPr>
          <a:xfrm>
            <a:off x="982861" y="4532948"/>
            <a:ext cx="2771894"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Behavioral Interpretation</a:t>
            </a:r>
            <a:endParaRPr b="0" i="0" sz="1750" u="none" cap="none" strike="noStrike"/>
          </a:p>
        </p:txBody>
      </p:sp>
      <p:sp>
        <p:nvSpPr>
          <p:cNvPr id="402" name="Google Shape;402;p52"/>
          <p:cNvSpPr/>
          <p:nvPr/>
        </p:nvSpPr>
        <p:spPr>
          <a:xfrm>
            <a:off x="982861" y="4925258"/>
            <a:ext cx="7178278"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Highlight notifications act as </a:t>
            </a:r>
            <a:r>
              <a:rPr b="1" i="0" lang="en-US" sz="1400" u="none" cap="none" strike="noStrike">
                <a:solidFill>
                  <a:srgbClr val="5B6071"/>
                </a:solidFill>
                <a:latin typeface="Epilogue"/>
                <a:ea typeface="Epilogue"/>
                <a:cs typeface="Epilogue"/>
                <a:sym typeface="Epilogue"/>
              </a:rPr>
              <a:t>reactivation triggers</a:t>
            </a:r>
            <a:r>
              <a:rPr b="0" i="0" lang="en-US" sz="1400" u="none" cap="none" strike="noStrike">
                <a:solidFill>
                  <a:srgbClr val="5B6071"/>
                </a:solidFill>
                <a:latin typeface="Epilogue"/>
                <a:ea typeface="Epilogue"/>
                <a:cs typeface="Epilogue"/>
                <a:sym typeface="Epilogue"/>
              </a:rPr>
              <a:t> rather than behavior modifiers, effectively reminding users of platform value without forcing habit changes.</a:t>
            </a:r>
            <a:endParaRPr b="0" i="0" sz="1400" u="none" cap="none" strike="noStrike"/>
          </a:p>
        </p:txBody>
      </p:sp>
      <p:sp>
        <p:nvSpPr>
          <p:cNvPr id="403" name="Google Shape;403;p52"/>
          <p:cNvSpPr/>
          <p:nvPr/>
        </p:nvSpPr>
        <p:spPr>
          <a:xfrm>
            <a:off x="793790" y="6189226"/>
            <a:ext cx="7556421" cy="1351598"/>
          </a:xfrm>
          <a:prstGeom prst="roundRect">
            <a:avLst>
              <a:gd fmla="val 5639" name="adj"/>
            </a:avLst>
          </a:prstGeom>
          <a:solidFill>
            <a:srgbClr val="C9D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4" name="Google Shape;404;p52"/>
          <p:cNvPicPr preferRelativeResize="0"/>
          <p:nvPr/>
        </p:nvPicPr>
        <p:blipFill rotWithShape="1">
          <a:blip r:embed="rId4">
            <a:alphaModFix/>
          </a:blip>
          <a:srcRect b="0" l="0" r="0" t="0"/>
          <a:stretch/>
        </p:blipFill>
        <p:spPr>
          <a:xfrm>
            <a:off x="975241" y="6447711"/>
            <a:ext cx="226814" cy="181451"/>
          </a:xfrm>
          <a:prstGeom prst="rect">
            <a:avLst/>
          </a:prstGeom>
          <a:noFill/>
          <a:ln>
            <a:noFill/>
          </a:ln>
        </p:spPr>
      </p:pic>
      <p:sp>
        <p:nvSpPr>
          <p:cNvPr id="405" name="Google Shape;405;p52"/>
          <p:cNvSpPr/>
          <p:nvPr/>
        </p:nvSpPr>
        <p:spPr>
          <a:xfrm>
            <a:off x="1383506" y="6416040"/>
            <a:ext cx="6785253"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00"/>
              </a:buClr>
              <a:buSzPts val="1400"/>
              <a:buFont typeface="Epilogue"/>
              <a:buNone/>
            </a:pPr>
            <a:r>
              <a:rPr b="1" i="0" lang="en-US" sz="1400" u="none" cap="none" strike="noStrike">
                <a:solidFill>
                  <a:srgbClr val="000000"/>
                </a:solidFill>
                <a:latin typeface="Epilogue"/>
                <a:ea typeface="Epilogue"/>
                <a:cs typeface="Epilogue"/>
                <a:sym typeface="Epilogue"/>
              </a:rPr>
              <a:t>Key Insight:</a:t>
            </a:r>
            <a:r>
              <a:rPr b="0" i="0" lang="en-US" sz="1400" u="none" cap="none" strike="noStrike">
                <a:solidFill>
                  <a:srgbClr val="000000"/>
                </a:solidFill>
                <a:latin typeface="Epilogue"/>
                <a:ea typeface="Epilogue"/>
                <a:cs typeface="Epilogue"/>
                <a:sym typeface="Epilogue"/>
              </a:rPr>
              <a:t> The CTA-based engagement definition focuses on actual behavior change (session starts) rather than passive notification views, providing a true measure of impact.</a:t>
            </a:r>
            <a:endParaRPr b="0" i="0" sz="14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p:nvPr/>
        </p:nvSpPr>
        <p:spPr>
          <a:xfrm>
            <a:off x="793790" y="709851"/>
            <a:ext cx="5220891"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High-Response User Segment</a:t>
            </a:r>
            <a:endParaRPr b="0" i="0" sz="2900" u="none" cap="none" strike="noStrike"/>
          </a:p>
        </p:txBody>
      </p:sp>
      <p:sp>
        <p:nvSpPr>
          <p:cNvPr id="412" name="Google Shape;412;p53"/>
          <p:cNvSpPr/>
          <p:nvPr/>
        </p:nvSpPr>
        <p:spPr>
          <a:xfrm>
            <a:off x="793790" y="1539121"/>
            <a:ext cx="2556510" cy="2763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Segmentation Approach</a:t>
            </a:r>
            <a:endParaRPr b="0" i="0" sz="1700" u="none" cap="none" strike="noStrike"/>
          </a:p>
        </p:txBody>
      </p:sp>
      <p:sp>
        <p:nvSpPr>
          <p:cNvPr id="413" name="Google Shape;413;p53"/>
          <p:cNvSpPr/>
          <p:nvPr/>
        </p:nvSpPr>
        <p:spPr>
          <a:xfrm>
            <a:off x="793790" y="1962864"/>
            <a:ext cx="7011710" cy="70723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We applied K-Means clustering with k=5 to identify distinct user groups based on engagement patterns, demographics, and activity preferences. Our goal: discover which segments respond most strongly to highlight notifications.</a:t>
            </a:r>
            <a:endParaRPr b="0" i="0" sz="1150" u="none" cap="none" strike="noStrike"/>
          </a:p>
        </p:txBody>
      </p:sp>
      <p:sp>
        <p:nvSpPr>
          <p:cNvPr id="414" name="Google Shape;414;p53"/>
          <p:cNvSpPr/>
          <p:nvPr/>
        </p:nvSpPr>
        <p:spPr>
          <a:xfrm>
            <a:off x="793790" y="2817495"/>
            <a:ext cx="3334107" cy="2763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Cluster 4: The High Responders</a:t>
            </a:r>
            <a:endParaRPr b="0" i="0" sz="1700" u="none" cap="none" strike="noStrike"/>
          </a:p>
        </p:txBody>
      </p:sp>
      <p:sp>
        <p:nvSpPr>
          <p:cNvPr id="415" name="Google Shape;415;p53"/>
          <p:cNvSpPr/>
          <p:nvPr/>
        </p:nvSpPr>
        <p:spPr>
          <a:xfrm>
            <a:off x="793790" y="3241238"/>
            <a:ext cx="7011710"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This segment consists of </a:t>
            </a:r>
            <a:r>
              <a:rPr b="1" i="0" lang="en-US" sz="1150" u="none" cap="none" strike="noStrike">
                <a:solidFill>
                  <a:srgbClr val="5B6071"/>
                </a:solidFill>
                <a:latin typeface="Epilogue"/>
                <a:ea typeface="Epilogue"/>
                <a:cs typeface="Epilogue"/>
                <a:sym typeface="Epilogue"/>
              </a:rPr>
              <a:t>younger and middle-aged athletic male runners</a:t>
            </a:r>
            <a:r>
              <a:rPr b="0" i="0" lang="en-US" sz="1150" u="none" cap="none" strike="noStrike">
                <a:solidFill>
                  <a:srgbClr val="5B6071"/>
                </a:solidFill>
                <a:latin typeface="Epilogue"/>
                <a:ea typeface="Epilogue"/>
                <a:cs typeface="Epilogue"/>
                <a:sym typeface="Epilogue"/>
              </a:rPr>
              <a:t> who demonstrate the </a:t>
            </a:r>
            <a:r>
              <a:rPr b="0" i="0" lang="en-US" sz="1150" u="none" cap="none" strike="noStrike">
                <a:solidFill>
                  <a:srgbClr val="5B6071"/>
                </a:solidFill>
                <a:highlight>
                  <a:srgbClr val="FEF3C7"/>
                </a:highlight>
                <a:latin typeface="Epilogue"/>
                <a:ea typeface="Epilogue"/>
                <a:cs typeface="Epilogue"/>
                <a:sym typeface="Epilogue"/>
              </a:rPr>
              <a:t>highest CTA rates</a:t>
            </a:r>
            <a:r>
              <a:rPr b="0" i="0" lang="en-US" sz="1150" u="none" cap="none" strike="noStrike">
                <a:solidFill>
                  <a:srgbClr val="5B6071"/>
                </a:solidFill>
                <a:latin typeface="Epilogue"/>
                <a:ea typeface="Epilogue"/>
                <a:cs typeface="Epilogue"/>
                <a:sym typeface="Epilogue"/>
              </a:rPr>
              <a:t> and strongest engagement lift following notifications.</a:t>
            </a:r>
            <a:endParaRPr b="0" i="0" sz="1150" u="none" cap="none" strike="noStrike"/>
          </a:p>
        </p:txBody>
      </p:sp>
      <p:pic>
        <p:nvPicPr>
          <p:cNvPr descr="preencoded.png" id="416" name="Google Shape;416;p53"/>
          <p:cNvPicPr preferRelativeResize="0"/>
          <p:nvPr/>
        </p:nvPicPr>
        <p:blipFill rotWithShape="1">
          <a:blip r:embed="rId3">
            <a:alphaModFix/>
          </a:blip>
          <a:srcRect b="0" l="0" r="0" t="0"/>
          <a:stretch/>
        </p:blipFill>
        <p:spPr>
          <a:xfrm>
            <a:off x="8172688" y="1557576"/>
            <a:ext cx="3686413" cy="3686413"/>
          </a:xfrm>
          <a:prstGeom prst="rect">
            <a:avLst/>
          </a:prstGeom>
          <a:noFill/>
          <a:ln>
            <a:noFill/>
          </a:ln>
        </p:spPr>
      </p:pic>
      <p:sp>
        <p:nvSpPr>
          <p:cNvPr id="417" name="Google Shape;417;p53"/>
          <p:cNvSpPr/>
          <p:nvPr/>
        </p:nvSpPr>
        <p:spPr>
          <a:xfrm>
            <a:off x="793790" y="5796796"/>
            <a:ext cx="4249341" cy="1321356"/>
          </a:xfrm>
          <a:prstGeom prst="roundRect">
            <a:avLst>
              <a:gd fmla="val 5536"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p:cNvSpPr/>
          <p:nvPr/>
        </p:nvSpPr>
        <p:spPr>
          <a:xfrm>
            <a:off x="793790" y="5781556"/>
            <a:ext cx="4249341" cy="6096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2697361" y="5575697"/>
            <a:ext cx="442198" cy="442198"/>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20" name="Google Shape;420;p53"/>
          <p:cNvPicPr preferRelativeResize="0"/>
          <p:nvPr/>
        </p:nvPicPr>
        <p:blipFill rotWithShape="1">
          <a:blip r:embed="rId4">
            <a:alphaModFix/>
          </a:blip>
          <a:srcRect b="0" l="0" r="0" t="0"/>
          <a:stretch/>
        </p:blipFill>
        <p:spPr>
          <a:xfrm>
            <a:off x="2829997" y="5708333"/>
            <a:ext cx="176808" cy="176808"/>
          </a:xfrm>
          <a:prstGeom prst="rect">
            <a:avLst/>
          </a:prstGeom>
          <a:noFill/>
          <a:ln>
            <a:noFill/>
          </a:ln>
        </p:spPr>
      </p:pic>
      <p:sp>
        <p:nvSpPr>
          <p:cNvPr id="421" name="Google Shape;421;p53"/>
          <p:cNvSpPr/>
          <p:nvPr/>
        </p:nvSpPr>
        <p:spPr>
          <a:xfrm>
            <a:off x="956429" y="6165294"/>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Demographic Profile</a:t>
            </a:r>
            <a:endParaRPr b="0" i="0" sz="1450" u="none" cap="none" strike="noStrike"/>
          </a:p>
        </p:txBody>
      </p:sp>
      <p:sp>
        <p:nvSpPr>
          <p:cNvPr id="422" name="Google Shape;422;p53"/>
          <p:cNvSpPr/>
          <p:nvPr/>
        </p:nvSpPr>
        <p:spPr>
          <a:xfrm>
            <a:off x="956429" y="6484025"/>
            <a:ext cx="3924062"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Predominantly male, ages 25-45, with consistent running routines</a:t>
            </a:r>
            <a:endParaRPr b="0" i="0" sz="1150" u="none" cap="none" strike="noStrike"/>
          </a:p>
        </p:txBody>
      </p:sp>
      <p:sp>
        <p:nvSpPr>
          <p:cNvPr id="423" name="Google Shape;423;p53"/>
          <p:cNvSpPr/>
          <p:nvPr/>
        </p:nvSpPr>
        <p:spPr>
          <a:xfrm>
            <a:off x="5190530" y="5796796"/>
            <a:ext cx="4249341" cy="1321356"/>
          </a:xfrm>
          <a:prstGeom prst="roundRect">
            <a:avLst>
              <a:gd fmla="val 5536"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3"/>
          <p:cNvSpPr/>
          <p:nvPr/>
        </p:nvSpPr>
        <p:spPr>
          <a:xfrm>
            <a:off x="5190530" y="5781556"/>
            <a:ext cx="4249341" cy="6096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3"/>
          <p:cNvSpPr/>
          <p:nvPr/>
        </p:nvSpPr>
        <p:spPr>
          <a:xfrm>
            <a:off x="7094101" y="5575697"/>
            <a:ext cx="442198" cy="442198"/>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26" name="Google Shape;426;p53"/>
          <p:cNvPicPr preferRelativeResize="0"/>
          <p:nvPr/>
        </p:nvPicPr>
        <p:blipFill rotWithShape="1">
          <a:blip r:embed="rId5">
            <a:alphaModFix/>
          </a:blip>
          <a:srcRect b="0" l="0" r="0" t="0"/>
          <a:stretch/>
        </p:blipFill>
        <p:spPr>
          <a:xfrm>
            <a:off x="7226737" y="5708333"/>
            <a:ext cx="176808" cy="176808"/>
          </a:xfrm>
          <a:prstGeom prst="rect">
            <a:avLst/>
          </a:prstGeom>
          <a:noFill/>
          <a:ln>
            <a:noFill/>
          </a:ln>
        </p:spPr>
      </p:pic>
      <p:sp>
        <p:nvSpPr>
          <p:cNvPr id="427" name="Google Shape;427;p53"/>
          <p:cNvSpPr/>
          <p:nvPr/>
        </p:nvSpPr>
        <p:spPr>
          <a:xfrm>
            <a:off x="5353169" y="6165294"/>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Activity Patterns</a:t>
            </a:r>
            <a:endParaRPr b="0" i="0" sz="1450" u="none" cap="none" strike="noStrike"/>
          </a:p>
        </p:txBody>
      </p:sp>
      <p:sp>
        <p:nvSpPr>
          <p:cNvPr id="428" name="Google Shape;428;p53"/>
          <p:cNvSpPr/>
          <p:nvPr/>
        </p:nvSpPr>
        <p:spPr>
          <a:xfrm>
            <a:off x="5353169" y="6484025"/>
            <a:ext cx="3924062"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Regular running sessions with moderate-to-high intensity</a:t>
            </a:r>
            <a:endParaRPr b="0" i="0" sz="1150" u="none" cap="none" strike="noStrike"/>
          </a:p>
        </p:txBody>
      </p:sp>
      <p:sp>
        <p:nvSpPr>
          <p:cNvPr id="429" name="Google Shape;429;p53"/>
          <p:cNvSpPr/>
          <p:nvPr/>
        </p:nvSpPr>
        <p:spPr>
          <a:xfrm>
            <a:off x="9587270" y="5796796"/>
            <a:ext cx="4249341" cy="1321356"/>
          </a:xfrm>
          <a:prstGeom prst="roundRect">
            <a:avLst>
              <a:gd fmla="val 5536"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3"/>
          <p:cNvSpPr/>
          <p:nvPr/>
        </p:nvSpPr>
        <p:spPr>
          <a:xfrm>
            <a:off x="9587270" y="5781556"/>
            <a:ext cx="4249341" cy="6096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3"/>
          <p:cNvSpPr/>
          <p:nvPr/>
        </p:nvSpPr>
        <p:spPr>
          <a:xfrm>
            <a:off x="11490841" y="5575697"/>
            <a:ext cx="442198" cy="442198"/>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3"/>
          <p:cNvSpPr/>
          <p:nvPr/>
        </p:nvSpPr>
        <p:spPr>
          <a:xfrm>
            <a:off x="9749909" y="6165294"/>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Response Behavior</a:t>
            </a:r>
            <a:endParaRPr b="0" i="0" sz="1450" u="none" cap="none" strike="noStrike"/>
          </a:p>
        </p:txBody>
      </p:sp>
      <p:sp>
        <p:nvSpPr>
          <p:cNvPr id="433" name="Google Shape;433;p53"/>
          <p:cNvSpPr/>
          <p:nvPr/>
        </p:nvSpPr>
        <p:spPr>
          <a:xfrm>
            <a:off x="9749909" y="6484025"/>
            <a:ext cx="392406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Highest notification CTA rates across all segments</a:t>
            </a:r>
            <a:endParaRPr b="0" i="0" sz="1150" u="none" cap="none" strike="noStrike"/>
          </a:p>
        </p:txBody>
      </p:sp>
      <p:sp>
        <p:nvSpPr>
          <p:cNvPr id="434" name="Google Shape;434;p53"/>
          <p:cNvSpPr/>
          <p:nvPr/>
        </p:nvSpPr>
        <p:spPr>
          <a:xfrm>
            <a:off x="793790" y="7284006"/>
            <a:ext cx="13042821"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Note:</a:t>
            </a:r>
            <a:r>
              <a:rPr b="0" i="0" lang="en-US" sz="1150" u="none" cap="none" strike="noStrike">
                <a:solidFill>
                  <a:srgbClr val="5B6071"/>
                </a:solidFill>
                <a:latin typeface="Epilogue"/>
                <a:ea typeface="Epilogue"/>
                <a:cs typeface="Epilogue"/>
                <a:sym typeface="Epilogue"/>
              </a:rPr>
              <a:t> CTA Rate is based on session starts within 7 days of receiving notification, measuring genuine reactivation rather than passive viewing.</a:t>
            </a:r>
            <a:endParaRPr b="0" i="0" sz="11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p:nvPr/>
        </p:nvSpPr>
        <p:spPr>
          <a:xfrm>
            <a:off x="793790" y="705922"/>
            <a:ext cx="5311735"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CRISP-DM Methodology</a:t>
            </a:r>
            <a:endParaRPr b="0" i="0" sz="3550" u="none" cap="none" strike="noStrike"/>
          </a:p>
        </p:txBody>
      </p:sp>
      <p:sp>
        <p:nvSpPr>
          <p:cNvPr id="441" name="Google Shape;441;p54"/>
          <p:cNvSpPr/>
          <p:nvPr/>
        </p:nvSpPr>
        <p:spPr>
          <a:xfrm>
            <a:off x="2683669" y="1764030"/>
            <a:ext cx="2624138" cy="283488"/>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Business Understanding</a:t>
            </a:r>
            <a:endParaRPr b="0" i="0" sz="1750" u="none" cap="none" strike="noStrike"/>
          </a:p>
        </p:txBody>
      </p:sp>
      <p:sp>
        <p:nvSpPr>
          <p:cNvPr id="442" name="Google Shape;442;p54"/>
          <p:cNvSpPr/>
          <p:nvPr/>
        </p:nvSpPr>
        <p:spPr>
          <a:xfrm>
            <a:off x="793790" y="2156341"/>
            <a:ext cx="4514017" cy="580549"/>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Defined retention challenge and stakeholder needs</a:t>
            </a:r>
            <a:endParaRPr b="0" i="0" sz="1400" u="none" cap="none" strike="noStrike"/>
          </a:p>
        </p:txBody>
      </p:sp>
      <p:pic>
        <p:nvPicPr>
          <p:cNvPr descr="preencoded.png" id="443" name="Google Shape;443;p54"/>
          <p:cNvPicPr preferRelativeResize="0"/>
          <p:nvPr/>
        </p:nvPicPr>
        <p:blipFill rotWithShape="1">
          <a:blip r:embed="rId3">
            <a:alphaModFix/>
          </a:blip>
          <a:srcRect b="0" l="0" r="0" t="0"/>
          <a:stretch/>
        </p:blipFill>
        <p:spPr>
          <a:xfrm>
            <a:off x="5489258" y="1635800"/>
            <a:ext cx="3651885" cy="3651885"/>
          </a:xfrm>
          <a:prstGeom prst="rect">
            <a:avLst/>
          </a:prstGeom>
          <a:noFill/>
          <a:ln>
            <a:noFill/>
          </a:ln>
        </p:spPr>
      </p:pic>
      <p:sp>
        <p:nvSpPr>
          <p:cNvPr id="444" name="Google Shape;444;p54"/>
          <p:cNvSpPr/>
          <p:nvPr/>
        </p:nvSpPr>
        <p:spPr>
          <a:xfrm>
            <a:off x="9322594" y="1909167"/>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Data Understanding</a:t>
            </a:r>
            <a:endParaRPr b="0" i="0" sz="1750" u="none" cap="none" strike="noStrike"/>
          </a:p>
        </p:txBody>
      </p:sp>
      <p:sp>
        <p:nvSpPr>
          <p:cNvPr id="445" name="Google Shape;445;p54"/>
          <p:cNvSpPr/>
          <p:nvPr/>
        </p:nvSpPr>
        <p:spPr>
          <a:xfrm>
            <a:off x="9322594" y="2301478"/>
            <a:ext cx="4514017"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Explored patterns and validated synthetic dataset</a:t>
            </a:r>
            <a:endParaRPr b="0" i="0" sz="1400" u="none" cap="none" strike="noStrike"/>
          </a:p>
        </p:txBody>
      </p:sp>
      <p:pic>
        <p:nvPicPr>
          <p:cNvPr descr="preencoded.png" id="446" name="Google Shape;446;p54"/>
          <p:cNvPicPr preferRelativeResize="0"/>
          <p:nvPr/>
        </p:nvPicPr>
        <p:blipFill rotWithShape="1">
          <a:blip r:embed="rId4">
            <a:alphaModFix/>
          </a:blip>
          <a:srcRect b="0" l="0" r="0" t="0"/>
          <a:stretch/>
        </p:blipFill>
        <p:spPr>
          <a:xfrm>
            <a:off x="5489258" y="1635800"/>
            <a:ext cx="3651885" cy="3651885"/>
          </a:xfrm>
          <a:prstGeom prst="rect">
            <a:avLst/>
          </a:prstGeom>
          <a:noFill/>
          <a:ln>
            <a:noFill/>
          </a:ln>
        </p:spPr>
      </p:pic>
      <p:sp>
        <p:nvSpPr>
          <p:cNvPr id="447" name="Google Shape;447;p54"/>
          <p:cNvSpPr/>
          <p:nvPr/>
        </p:nvSpPr>
        <p:spPr>
          <a:xfrm>
            <a:off x="9504045" y="3265527"/>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Data Preparation</a:t>
            </a:r>
            <a:endParaRPr b="0" i="0" sz="1750" u="none" cap="none" strike="noStrike"/>
          </a:p>
        </p:txBody>
      </p:sp>
      <p:sp>
        <p:nvSpPr>
          <p:cNvPr id="448" name="Google Shape;448;p54"/>
          <p:cNvSpPr/>
          <p:nvPr/>
        </p:nvSpPr>
        <p:spPr>
          <a:xfrm>
            <a:off x="9504045" y="3657838"/>
            <a:ext cx="4332565"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Engineered drift features and baseline metrics</a:t>
            </a:r>
            <a:endParaRPr b="0" i="0" sz="1400" u="none" cap="none" strike="noStrike"/>
          </a:p>
        </p:txBody>
      </p:sp>
      <p:pic>
        <p:nvPicPr>
          <p:cNvPr descr="preencoded.png" id="449" name="Google Shape;449;p54"/>
          <p:cNvPicPr preferRelativeResize="0"/>
          <p:nvPr/>
        </p:nvPicPr>
        <p:blipFill rotWithShape="1">
          <a:blip r:embed="rId5">
            <a:alphaModFix/>
          </a:blip>
          <a:srcRect b="0" l="0" r="0" t="0"/>
          <a:stretch/>
        </p:blipFill>
        <p:spPr>
          <a:xfrm>
            <a:off x="5489258" y="1635800"/>
            <a:ext cx="3651885" cy="3651885"/>
          </a:xfrm>
          <a:prstGeom prst="rect">
            <a:avLst/>
          </a:prstGeom>
          <a:noFill/>
          <a:ln>
            <a:noFill/>
          </a:ln>
        </p:spPr>
      </p:pic>
      <p:sp>
        <p:nvSpPr>
          <p:cNvPr id="450" name="Google Shape;450;p54"/>
          <p:cNvSpPr/>
          <p:nvPr/>
        </p:nvSpPr>
        <p:spPr>
          <a:xfrm>
            <a:off x="9322594" y="447675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Modeling</a:t>
            </a:r>
            <a:endParaRPr b="0" i="0" sz="1750" u="none" cap="none" strike="noStrike"/>
          </a:p>
        </p:txBody>
      </p:sp>
      <p:sp>
        <p:nvSpPr>
          <p:cNvPr id="451" name="Google Shape;451;p54"/>
          <p:cNvSpPr/>
          <p:nvPr/>
        </p:nvSpPr>
        <p:spPr>
          <a:xfrm>
            <a:off x="9322594" y="4869061"/>
            <a:ext cx="4514017"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Built churn prediction and uplift models</a:t>
            </a:r>
            <a:endParaRPr b="0" i="0" sz="1400" u="none" cap="none" strike="noStrike"/>
          </a:p>
        </p:txBody>
      </p:sp>
      <p:pic>
        <p:nvPicPr>
          <p:cNvPr descr="preencoded.png" id="452" name="Google Shape;452;p54"/>
          <p:cNvPicPr preferRelativeResize="0"/>
          <p:nvPr/>
        </p:nvPicPr>
        <p:blipFill rotWithShape="1">
          <a:blip r:embed="rId6">
            <a:alphaModFix/>
          </a:blip>
          <a:srcRect b="0" l="0" r="0" t="0"/>
          <a:stretch/>
        </p:blipFill>
        <p:spPr>
          <a:xfrm>
            <a:off x="5489258" y="1635800"/>
            <a:ext cx="3651885" cy="3651885"/>
          </a:xfrm>
          <a:prstGeom prst="rect">
            <a:avLst/>
          </a:prstGeom>
          <a:noFill/>
          <a:ln>
            <a:noFill/>
          </a:ln>
        </p:spPr>
      </p:pic>
      <p:pic>
        <p:nvPicPr>
          <p:cNvPr descr="preencoded.png" id="453" name="Google Shape;453;p54"/>
          <p:cNvPicPr preferRelativeResize="0"/>
          <p:nvPr/>
        </p:nvPicPr>
        <p:blipFill rotWithShape="1">
          <a:blip r:embed="rId7">
            <a:alphaModFix/>
          </a:blip>
          <a:srcRect b="0" l="0" r="0" t="0"/>
          <a:stretch/>
        </p:blipFill>
        <p:spPr>
          <a:xfrm>
            <a:off x="7618690" y="4526280"/>
            <a:ext cx="271463" cy="271463"/>
          </a:xfrm>
          <a:prstGeom prst="rect">
            <a:avLst/>
          </a:prstGeom>
          <a:noFill/>
          <a:ln>
            <a:noFill/>
          </a:ln>
        </p:spPr>
      </p:pic>
      <p:sp>
        <p:nvSpPr>
          <p:cNvPr id="454" name="Google Shape;454;p54"/>
          <p:cNvSpPr/>
          <p:nvPr/>
        </p:nvSpPr>
        <p:spPr>
          <a:xfrm>
            <a:off x="3039547" y="4476750"/>
            <a:ext cx="2268260" cy="283488"/>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Evaluation</a:t>
            </a:r>
            <a:endParaRPr b="0" i="0" sz="1750" u="none" cap="none" strike="noStrike"/>
          </a:p>
        </p:txBody>
      </p:sp>
      <p:sp>
        <p:nvSpPr>
          <p:cNvPr id="455" name="Google Shape;455;p54"/>
          <p:cNvSpPr/>
          <p:nvPr/>
        </p:nvSpPr>
        <p:spPr>
          <a:xfrm>
            <a:off x="793790" y="4869061"/>
            <a:ext cx="4514017" cy="290274"/>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Validated results and cohort insights</a:t>
            </a:r>
            <a:endParaRPr b="0" i="0" sz="1400" u="none" cap="none" strike="noStrike"/>
          </a:p>
        </p:txBody>
      </p:sp>
      <p:pic>
        <p:nvPicPr>
          <p:cNvPr descr="preencoded.png" id="456" name="Google Shape;456;p54"/>
          <p:cNvPicPr preferRelativeResize="0"/>
          <p:nvPr/>
        </p:nvPicPr>
        <p:blipFill rotWithShape="1">
          <a:blip r:embed="rId8">
            <a:alphaModFix/>
          </a:blip>
          <a:srcRect b="0" l="0" r="0" t="0"/>
          <a:stretch/>
        </p:blipFill>
        <p:spPr>
          <a:xfrm>
            <a:off x="5489258" y="1635800"/>
            <a:ext cx="3651885" cy="3651885"/>
          </a:xfrm>
          <a:prstGeom prst="rect">
            <a:avLst/>
          </a:prstGeom>
          <a:noFill/>
          <a:ln>
            <a:noFill/>
          </a:ln>
        </p:spPr>
      </p:pic>
      <p:pic>
        <p:nvPicPr>
          <p:cNvPr descr="preencoded.png" id="457" name="Google Shape;457;p54"/>
          <p:cNvPicPr preferRelativeResize="0"/>
          <p:nvPr/>
        </p:nvPicPr>
        <p:blipFill rotWithShape="1">
          <a:blip r:embed="rId9">
            <a:alphaModFix/>
          </a:blip>
          <a:srcRect b="0" l="0" r="0" t="0"/>
          <a:stretch/>
        </p:blipFill>
        <p:spPr>
          <a:xfrm>
            <a:off x="6359485" y="4306491"/>
            <a:ext cx="271463" cy="271463"/>
          </a:xfrm>
          <a:prstGeom prst="rect">
            <a:avLst/>
          </a:prstGeom>
          <a:noFill/>
          <a:ln>
            <a:noFill/>
          </a:ln>
        </p:spPr>
      </p:pic>
      <p:sp>
        <p:nvSpPr>
          <p:cNvPr id="458" name="Google Shape;458;p54"/>
          <p:cNvSpPr/>
          <p:nvPr/>
        </p:nvSpPr>
        <p:spPr>
          <a:xfrm>
            <a:off x="2858095" y="3265527"/>
            <a:ext cx="2268260" cy="283488"/>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Deployment</a:t>
            </a:r>
            <a:endParaRPr b="0" i="0" sz="1750" u="none" cap="none" strike="noStrike"/>
          </a:p>
        </p:txBody>
      </p:sp>
      <p:sp>
        <p:nvSpPr>
          <p:cNvPr id="459" name="Google Shape;459;p54"/>
          <p:cNvSpPr/>
          <p:nvPr/>
        </p:nvSpPr>
        <p:spPr>
          <a:xfrm>
            <a:off x="793790" y="3657838"/>
            <a:ext cx="4332565" cy="290274"/>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Actionable insights for marketing teams</a:t>
            </a:r>
            <a:endParaRPr b="0" i="0" sz="1400" u="none" cap="none" strike="noStrike"/>
          </a:p>
        </p:txBody>
      </p:sp>
      <p:pic>
        <p:nvPicPr>
          <p:cNvPr descr="preencoded.png" id="460" name="Google Shape;460;p54"/>
          <p:cNvPicPr preferRelativeResize="0"/>
          <p:nvPr/>
        </p:nvPicPr>
        <p:blipFill rotWithShape="1">
          <a:blip r:embed="rId10">
            <a:alphaModFix/>
          </a:blip>
          <a:srcRect b="0" l="0" r="0" t="0"/>
          <a:stretch/>
        </p:blipFill>
        <p:spPr>
          <a:xfrm>
            <a:off x="5489258" y="1635800"/>
            <a:ext cx="3651885" cy="3651885"/>
          </a:xfrm>
          <a:prstGeom prst="rect">
            <a:avLst/>
          </a:prstGeom>
          <a:noFill/>
          <a:ln>
            <a:noFill/>
          </a:ln>
        </p:spPr>
      </p:pic>
      <p:pic>
        <p:nvPicPr>
          <p:cNvPr descr="preencoded.png" id="461" name="Google Shape;461;p54"/>
          <p:cNvPicPr preferRelativeResize="0"/>
          <p:nvPr/>
        </p:nvPicPr>
        <p:blipFill rotWithShape="1">
          <a:blip r:embed="rId11">
            <a:alphaModFix/>
          </a:blip>
          <a:srcRect b="0" l="0" r="0" t="0"/>
          <a:stretch/>
        </p:blipFill>
        <p:spPr>
          <a:xfrm>
            <a:off x="5920264" y="3106222"/>
            <a:ext cx="271463" cy="271463"/>
          </a:xfrm>
          <a:prstGeom prst="rect">
            <a:avLst/>
          </a:prstGeom>
          <a:noFill/>
          <a:ln>
            <a:noFill/>
          </a:ln>
        </p:spPr>
      </p:pic>
      <p:sp>
        <p:nvSpPr>
          <p:cNvPr id="462" name="Google Shape;462;p54"/>
          <p:cNvSpPr/>
          <p:nvPr/>
        </p:nvSpPr>
        <p:spPr>
          <a:xfrm>
            <a:off x="793790" y="5559862"/>
            <a:ext cx="3127296"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Post-Panel Refinements</a:t>
            </a:r>
            <a:endParaRPr b="0" i="0" sz="2100" u="none" cap="none" strike="noStrike"/>
          </a:p>
        </p:txBody>
      </p:sp>
      <p:sp>
        <p:nvSpPr>
          <p:cNvPr id="463" name="Google Shape;463;p54"/>
          <p:cNvSpPr/>
          <p:nvPr/>
        </p:nvSpPr>
        <p:spPr>
          <a:xfrm>
            <a:off x="793790" y="6172200"/>
            <a:ext cx="13042821"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5B6071"/>
              </a:buClr>
              <a:buSzPts val="1400"/>
              <a:buFont typeface="Epilogue"/>
              <a:buChar char="•"/>
            </a:pPr>
            <a:r>
              <a:rPr b="0" i="0" lang="en-US" sz="1400" u="none" cap="none" strike="noStrike">
                <a:solidFill>
                  <a:srgbClr val="5B6071"/>
                </a:solidFill>
                <a:latin typeface="Epilogue"/>
                <a:ea typeface="Epilogue"/>
                <a:cs typeface="Epilogue"/>
                <a:sym typeface="Epilogue"/>
              </a:rPr>
              <a:t>Focused exclusively on long-tenured users to increase signal quality</a:t>
            </a:r>
            <a:endParaRPr b="0" i="0" sz="1400" u="none" cap="none" strike="noStrike"/>
          </a:p>
        </p:txBody>
      </p:sp>
      <p:sp>
        <p:nvSpPr>
          <p:cNvPr id="464" name="Google Shape;464;p54"/>
          <p:cNvSpPr/>
          <p:nvPr/>
        </p:nvSpPr>
        <p:spPr>
          <a:xfrm>
            <a:off x="793790" y="6525935"/>
            <a:ext cx="13042821"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5B6071"/>
              </a:buClr>
              <a:buSzPts val="1400"/>
              <a:buFont typeface="Epilogue"/>
              <a:buChar char="•"/>
            </a:pPr>
            <a:r>
              <a:rPr b="0" i="0" lang="en-US" sz="1400" u="none" cap="none" strike="noStrike">
                <a:solidFill>
                  <a:srgbClr val="5B6071"/>
                </a:solidFill>
                <a:latin typeface="Epilogue"/>
                <a:ea typeface="Epilogue"/>
                <a:cs typeface="Epilogue"/>
                <a:sym typeface="Epilogue"/>
              </a:rPr>
              <a:t>Added randomization layer for clean causal uplift measurement</a:t>
            </a:r>
            <a:endParaRPr b="0" i="0" sz="1400" u="none" cap="none" strike="noStrike"/>
          </a:p>
        </p:txBody>
      </p:sp>
      <p:sp>
        <p:nvSpPr>
          <p:cNvPr id="465" name="Google Shape;465;p54"/>
          <p:cNvSpPr/>
          <p:nvPr/>
        </p:nvSpPr>
        <p:spPr>
          <a:xfrm>
            <a:off x="793790" y="6879669"/>
            <a:ext cx="13042821"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5B6071"/>
              </a:buClr>
              <a:buSzPts val="1400"/>
              <a:buFont typeface="Epilogue"/>
              <a:buChar char="•"/>
            </a:pPr>
            <a:r>
              <a:rPr b="0" i="0" lang="en-US" sz="1400" u="none" cap="none" strike="noStrike">
                <a:solidFill>
                  <a:srgbClr val="5B6071"/>
                </a:solidFill>
                <a:latin typeface="Epilogue"/>
                <a:ea typeface="Epilogue"/>
                <a:cs typeface="Epilogue"/>
                <a:sym typeface="Epilogue"/>
              </a:rPr>
              <a:t>Enhanced EDA with notification effect deep dives</a:t>
            </a:r>
            <a:endParaRPr b="0" i="0" sz="1400" u="none" cap="none" strike="noStrike"/>
          </a:p>
        </p:txBody>
      </p:sp>
      <p:sp>
        <p:nvSpPr>
          <p:cNvPr id="466" name="Google Shape;466;p54"/>
          <p:cNvSpPr/>
          <p:nvPr/>
        </p:nvSpPr>
        <p:spPr>
          <a:xfrm>
            <a:off x="793790" y="7233404"/>
            <a:ext cx="13042821"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5B6071"/>
              </a:buClr>
              <a:buSzPts val="1400"/>
              <a:buFont typeface="Epilogue"/>
              <a:buChar char="•"/>
            </a:pPr>
            <a:r>
              <a:rPr b="0" i="0" lang="en-US" sz="1400" u="none" cap="none" strike="noStrike">
                <a:solidFill>
                  <a:srgbClr val="5B6071"/>
                </a:solidFill>
                <a:latin typeface="Epilogue"/>
                <a:ea typeface="Epilogue"/>
                <a:cs typeface="Epilogue"/>
                <a:sym typeface="Epilogue"/>
              </a:rPr>
              <a:t>Aligned modeling outputs directly with lifecycle marketing actions</a:t>
            </a:r>
            <a:endParaRPr b="0" i="0" sz="14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preencoded.png" id="472" name="Google Shape;472;p55"/>
          <p:cNvPicPr preferRelativeResize="0"/>
          <p:nvPr/>
        </p:nvPicPr>
        <p:blipFill rotWithShape="1">
          <a:blip r:embed="rId3">
            <a:alphaModFix/>
          </a:blip>
          <a:srcRect b="0" l="0" r="0" t="0"/>
          <a:stretch/>
        </p:blipFill>
        <p:spPr>
          <a:xfrm>
            <a:off x="9144000" y="0"/>
            <a:ext cx="5486400" cy="8232458"/>
          </a:xfrm>
          <a:prstGeom prst="rect">
            <a:avLst/>
          </a:prstGeom>
          <a:noFill/>
          <a:ln>
            <a:noFill/>
          </a:ln>
        </p:spPr>
      </p:pic>
      <p:sp>
        <p:nvSpPr>
          <p:cNvPr id="473" name="Google Shape;473;p55"/>
          <p:cNvSpPr/>
          <p:nvPr/>
        </p:nvSpPr>
        <p:spPr>
          <a:xfrm>
            <a:off x="786527" y="618053"/>
            <a:ext cx="4519017" cy="456367"/>
          </a:xfrm>
          <a:prstGeom prst="rect">
            <a:avLst/>
          </a:prstGeom>
          <a:noFill/>
          <a:ln>
            <a:noFill/>
          </a:ln>
        </p:spPr>
        <p:txBody>
          <a:bodyPr anchorCtr="0" anchor="t" bIns="0" lIns="0" spcFirstLastPara="1" rIns="0" wrap="square" tIns="0">
            <a:noAutofit/>
          </a:bodyPr>
          <a:lstStyle/>
          <a:p>
            <a:pPr indent="0" lvl="0" marL="0" marR="0" rtl="0" algn="l">
              <a:lnSpc>
                <a:spcPct val="124561"/>
              </a:lnSpc>
              <a:spcBef>
                <a:spcPts val="0"/>
              </a:spcBef>
              <a:spcAft>
                <a:spcPts val="0"/>
              </a:spcAft>
              <a:buClr>
                <a:srgbClr val="000000"/>
              </a:buClr>
              <a:buSzPts val="2850"/>
              <a:buFont typeface="Fraunces"/>
              <a:buNone/>
            </a:pPr>
            <a:r>
              <a:rPr b="0" i="0" lang="en-US" sz="2850" u="none" cap="none" strike="noStrike">
                <a:solidFill>
                  <a:srgbClr val="000000"/>
                </a:solidFill>
                <a:latin typeface="Fraunces"/>
                <a:ea typeface="Fraunces"/>
                <a:cs typeface="Fraunces"/>
                <a:sym typeface="Fraunces"/>
              </a:rPr>
              <a:t>Data Preparation Pipeline</a:t>
            </a:r>
            <a:endParaRPr b="0" i="0" sz="2850" u="none" cap="none" strike="noStrike"/>
          </a:p>
        </p:txBody>
      </p:sp>
      <p:pic>
        <p:nvPicPr>
          <p:cNvPr descr="preencoded.png" id="474" name="Google Shape;474;p55"/>
          <p:cNvPicPr preferRelativeResize="0"/>
          <p:nvPr/>
        </p:nvPicPr>
        <p:blipFill rotWithShape="1">
          <a:blip r:embed="rId4">
            <a:alphaModFix/>
          </a:blip>
          <a:srcRect b="0" l="0" r="0" t="0"/>
          <a:stretch/>
        </p:blipFill>
        <p:spPr>
          <a:xfrm>
            <a:off x="786527" y="1293495"/>
            <a:ext cx="730329" cy="876419"/>
          </a:xfrm>
          <a:prstGeom prst="rect">
            <a:avLst/>
          </a:prstGeom>
          <a:noFill/>
          <a:ln>
            <a:noFill/>
          </a:ln>
        </p:spPr>
      </p:pic>
      <p:sp>
        <p:nvSpPr>
          <p:cNvPr id="475" name="Google Shape;475;p55"/>
          <p:cNvSpPr/>
          <p:nvPr/>
        </p:nvSpPr>
        <p:spPr>
          <a:xfrm>
            <a:off x="1662827" y="1439466"/>
            <a:ext cx="1921669" cy="22824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Baseline Construction</a:t>
            </a:r>
            <a:endParaRPr b="0" i="0" sz="1400" u="none" cap="none" strike="noStrike"/>
          </a:p>
        </p:txBody>
      </p:sp>
      <p:sp>
        <p:nvSpPr>
          <p:cNvPr id="476" name="Google Shape;476;p55"/>
          <p:cNvSpPr/>
          <p:nvPr/>
        </p:nvSpPr>
        <p:spPr>
          <a:xfrm>
            <a:off x="1662827" y="1755338"/>
            <a:ext cx="6694646" cy="23372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Built 90-day activity baselines for each user, capturing their normal engagement patterns</a:t>
            </a:r>
            <a:endParaRPr b="0" i="0" sz="1150" u="none" cap="none" strike="noStrike"/>
          </a:p>
        </p:txBody>
      </p:sp>
      <p:pic>
        <p:nvPicPr>
          <p:cNvPr descr="preencoded.png" id="477" name="Google Shape;477;p55"/>
          <p:cNvPicPr preferRelativeResize="0"/>
          <p:nvPr/>
        </p:nvPicPr>
        <p:blipFill rotWithShape="1">
          <a:blip r:embed="rId4">
            <a:alphaModFix/>
          </a:blip>
          <a:srcRect b="0" l="0" r="0" t="0"/>
          <a:stretch/>
        </p:blipFill>
        <p:spPr>
          <a:xfrm>
            <a:off x="786527" y="2169914"/>
            <a:ext cx="730329" cy="876419"/>
          </a:xfrm>
          <a:prstGeom prst="rect">
            <a:avLst/>
          </a:prstGeom>
          <a:noFill/>
          <a:ln>
            <a:noFill/>
          </a:ln>
        </p:spPr>
      </p:pic>
      <p:sp>
        <p:nvSpPr>
          <p:cNvPr id="478" name="Google Shape;478;p55"/>
          <p:cNvSpPr/>
          <p:nvPr/>
        </p:nvSpPr>
        <p:spPr>
          <a:xfrm>
            <a:off x="1662827" y="2315885"/>
            <a:ext cx="1826062" cy="22824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Drift Engineering</a:t>
            </a:r>
            <a:endParaRPr b="0" i="0" sz="1400" u="none" cap="none" strike="noStrike"/>
          </a:p>
        </p:txBody>
      </p:sp>
      <p:sp>
        <p:nvSpPr>
          <p:cNvPr id="479" name="Google Shape;479;p55"/>
          <p:cNvSpPr/>
          <p:nvPr/>
        </p:nvSpPr>
        <p:spPr>
          <a:xfrm>
            <a:off x="1662827" y="2631758"/>
            <a:ext cx="6694646" cy="23372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Engineered drift features measuring deviation from baseline across multiple dimensions</a:t>
            </a:r>
            <a:endParaRPr b="0" i="0" sz="1150" u="none" cap="none" strike="noStrike"/>
          </a:p>
        </p:txBody>
      </p:sp>
      <p:pic>
        <p:nvPicPr>
          <p:cNvPr descr="preencoded.png" id="480" name="Google Shape;480;p55"/>
          <p:cNvPicPr preferRelativeResize="0"/>
          <p:nvPr/>
        </p:nvPicPr>
        <p:blipFill rotWithShape="1">
          <a:blip r:embed="rId4">
            <a:alphaModFix/>
          </a:blip>
          <a:srcRect b="0" l="0" r="0" t="0"/>
          <a:stretch/>
        </p:blipFill>
        <p:spPr>
          <a:xfrm>
            <a:off x="786527" y="3046333"/>
            <a:ext cx="730329" cy="876419"/>
          </a:xfrm>
          <a:prstGeom prst="rect">
            <a:avLst/>
          </a:prstGeom>
          <a:noFill/>
          <a:ln>
            <a:noFill/>
          </a:ln>
        </p:spPr>
      </p:pic>
      <p:sp>
        <p:nvSpPr>
          <p:cNvPr id="481" name="Google Shape;481;p55"/>
          <p:cNvSpPr/>
          <p:nvPr/>
        </p:nvSpPr>
        <p:spPr>
          <a:xfrm>
            <a:off x="1662827" y="3192304"/>
            <a:ext cx="1826062" cy="22824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Pre/Post Alignment</a:t>
            </a:r>
            <a:endParaRPr b="0" i="0" sz="1400" u="none" cap="none" strike="noStrike"/>
          </a:p>
        </p:txBody>
      </p:sp>
      <p:sp>
        <p:nvSpPr>
          <p:cNvPr id="482" name="Google Shape;482;p55"/>
          <p:cNvSpPr/>
          <p:nvPr/>
        </p:nvSpPr>
        <p:spPr>
          <a:xfrm>
            <a:off x="1662827" y="3508177"/>
            <a:ext cx="6694646" cy="23372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Aligned pre-notification and post-notification windows for temporal consistency</a:t>
            </a:r>
            <a:endParaRPr b="0" i="0" sz="1150" u="none" cap="none" strike="noStrike"/>
          </a:p>
        </p:txBody>
      </p:sp>
      <p:pic>
        <p:nvPicPr>
          <p:cNvPr descr="preencoded.png" id="483" name="Google Shape;483;p55"/>
          <p:cNvPicPr preferRelativeResize="0"/>
          <p:nvPr/>
        </p:nvPicPr>
        <p:blipFill rotWithShape="1">
          <a:blip r:embed="rId4">
            <a:alphaModFix/>
          </a:blip>
          <a:srcRect b="0" l="0" r="0" t="0"/>
          <a:stretch/>
        </p:blipFill>
        <p:spPr>
          <a:xfrm>
            <a:off x="786527" y="3922752"/>
            <a:ext cx="730329" cy="876419"/>
          </a:xfrm>
          <a:prstGeom prst="rect">
            <a:avLst/>
          </a:prstGeom>
          <a:noFill/>
          <a:ln>
            <a:noFill/>
          </a:ln>
        </p:spPr>
      </p:pic>
      <p:sp>
        <p:nvSpPr>
          <p:cNvPr id="484" name="Google Shape;484;p55"/>
          <p:cNvSpPr/>
          <p:nvPr/>
        </p:nvSpPr>
        <p:spPr>
          <a:xfrm>
            <a:off x="1662827" y="4068723"/>
            <a:ext cx="1826062" cy="22824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Uplift Dataset</a:t>
            </a:r>
            <a:endParaRPr b="0" i="0" sz="1400" u="none" cap="none" strike="noStrike"/>
          </a:p>
        </p:txBody>
      </p:sp>
      <p:sp>
        <p:nvSpPr>
          <p:cNvPr id="485" name="Google Shape;485;p55"/>
          <p:cNvSpPr/>
          <p:nvPr/>
        </p:nvSpPr>
        <p:spPr>
          <a:xfrm>
            <a:off x="1662827" y="4384596"/>
            <a:ext cx="6694646" cy="23372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Constructed treatment/control matched dataset ready for causal analysis</a:t>
            </a:r>
            <a:endParaRPr b="0" i="0" sz="1150" u="none" cap="none" strike="noStrike"/>
          </a:p>
        </p:txBody>
      </p:sp>
      <p:sp>
        <p:nvSpPr>
          <p:cNvPr id="486" name="Google Shape;486;p55"/>
          <p:cNvSpPr/>
          <p:nvPr/>
        </p:nvSpPr>
        <p:spPr>
          <a:xfrm>
            <a:off x="786527" y="5018246"/>
            <a:ext cx="3050738" cy="2738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Feature Engineering Strategy</a:t>
            </a:r>
            <a:endParaRPr b="0" i="0" sz="1700" u="none" cap="none" strike="noStrike"/>
          </a:p>
        </p:txBody>
      </p:sp>
      <p:sp>
        <p:nvSpPr>
          <p:cNvPr id="487" name="Google Shape;487;p55"/>
          <p:cNvSpPr/>
          <p:nvPr/>
        </p:nvSpPr>
        <p:spPr>
          <a:xfrm>
            <a:off x="786527" y="5642610"/>
            <a:ext cx="3607356" cy="701159"/>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Our preparation focused on capturing </a:t>
            </a:r>
            <a:r>
              <a:rPr b="1" i="0" lang="en-US" sz="1150" u="none" cap="none" strike="noStrike">
                <a:solidFill>
                  <a:srgbClr val="5B6071"/>
                </a:solidFill>
                <a:latin typeface="Epilogue"/>
                <a:ea typeface="Epilogue"/>
                <a:cs typeface="Epilogue"/>
                <a:sym typeface="Epilogue"/>
              </a:rPr>
              <a:t>behavioral drift</a:t>
            </a:r>
            <a:r>
              <a:rPr b="0" i="0" lang="en-US" sz="1150" u="none" cap="none" strike="noStrike">
                <a:solidFill>
                  <a:srgbClr val="5B6071"/>
                </a:solidFill>
                <a:latin typeface="Epilogue"/>
                <a:ea typeface="Epilogue"/>
                <a:cs typeface="Epilogue"/>
                <a:sym typeface="Epilogue"/>
              </a:rPr>
              <a:t> rather than raw activity counts. Key engineered features include:</a:t>
            </a:r>
            <a:endParaRPr b="0" i="0" sz="1150" u="none" cap="none" strike="noStrike"/>
          </a:p>
        </p:txBody>
      </p:sp>
      <p:sp>
        <p:nvSpPr>
          <p:cNvPr id="488" name="Google Shape;488;p55"/>
          <p:cNvSpPr/>
          <p:nvPr/>
        </p:nvSpPr>
        <p:spPr>
          <a:xfrm>
            <a:off x="786527" y="6475214"/>
            <a:ext cx="3607356" cy="233720"/>
          </a:xfrm>
          <a:prstGeom prst="rect">
            <a:avLst/>
          </a:prstGeom>
          <a:noFill/>
          <a:ln>
            <a:noFill/>
          </a:ln>
        </p:spPr>
        <p:txBody>
          <a:bodyPr anchorCtr="0" anchor="t" bIns="0" lIns="0" spcFirstLastPara="1" rIns="0" wrap="square" tIns="0">
            <a:noAutofit/>
          </a:bodyPr>
          <a:lstStyle/>
          <a:p>
            <a:pPr indent="-342900" lvl="0" marL="342900" marR="0" rtl="0" algn="l">
              <a:lnSpc>
                <a:spcPct val="156521"/>
              </a:lnSpc>
              <a:spcBef>
                <a:spcPts val="0"/>
              </a:spcBef>
              <a:spcAft>
                <a:spcPts val="0"/>
              </a:spcAft>
              <a:buClr>
                <a:srgbClr val="5B6071"/>
              </a:buClr>
              <a:buSzPts val="1150"/>
              <a:buFont typeface="Epilogue"/>
              <a:buChar char="•"/>
            </a:pPr>
            <a:r>
              <a:rPr b="0" i="0" lang="en-US" sz="1150" u="none" cap="none" strike="noStrike">
                <a:solidFill>
                  <a:srgbClr val="5B6071"/>
                </a:solidFill>
                <a:latin typeface="Epilogue"/>
                <a:ea typeface="Epilogue"/>
                <a:cs typeface="Epilogue"/>
                <a:sym typeface="Epilogue"/>
              </a:rPr>
              <a:t>Session frequency decline rates</a:t>
            </a:r>
            <a:endParaRPr b="0" i="0" sz="1150" u="none" cap="none" strike="noStrike"/>
          </a:p>
        </p:txBody>
      </p:sp>
      <p:sp>
        <p:nvSpPr>
          <p:cNvPr id="489" name="Google Shape;489;p55"/>
          <p:cNvSpPr/>
          <p:nvPr/>
        </p:nvSpPr>
        <p:spPr>
          <a:xfrm>
            <a:off x="786527" y="6760012"/>
            <a:ext cx="3607356" cy="233720"/>
          </a:xfrm>
          <a:prstGeom prst="rect">
            <a:avLst/>
          </a:prstGeom>
          <a:noFill/>
          <a:ln>
            <a:noFill/>
          </a:ln>
        </p:spPr>
        <p:txBody>
          <a:bodyPr anchorCtr="0" anchor="t" bIns="0" lIns="0" spcFirstLastPara="1" rIns="0" wrap="square" tIns="0">
            <a:noAutofit/>
          </a:bodyPr>
          <a:lstStyle/>
          <a:p>
            <a:pPr indent="-342900" lvl="0" marL="342900" marR="0" rtl="0" algn="l">
              <a:lnSpc>
                <a:spcPct val="156521"/>
              </a:lnSpc>
              <a:spcBef>
                <a:spcPts val="0"/>
              </a:spcBef>
              <a:spcAft>
                <a:spcPts val="0"/>
              </a:spcAft>
              <a:buClr>
                <a:srgbClr val="5B6071"/>
              </a:buClr>
              <a:buSzPts val="1150"/>
              <a:buFont typeface="Epilogue"/>
              <a:buChar char="•"/>
            </a:pPr>
            <a:r>
              <a:rPr b="0" i="0" lang="en-US" sz="1150" u="none" cap="none" strike="noStrike">
                <a:solidFill>
                  <a:srgbClr val="5B6071"/>
                </a:solidFill>
                <a:latin typeface="Epilogue"/>
                <a:ea typeface="Epilogue"/>
                <a:cs typeface="Epilogue"/>
                <a:sym typeface="Epilogue"/>
              </a:rPr>
              <a:t>Inactivity gap growth trajectories</a:t>
            </a:r>
            <a:endParaRPr b="0" i="0" sz="1150" u="none" cap="none" strike="noStrike"/>
          </a:p>
        </p:txBody>
      </p:sp>
      <p:sp>
        <p:nvSpPr>
          <p:cNvPr id="490" name="Google Shape;490;p55"/>
          <p:cNvSpPr/>
          <p:nvPr/>
        </p:nvSpPr>
        <p:spPr>
          <a:xfrm>
            <a:off x="786527" y="7044809"/>
            <a:ext cx="3607356" cy="233720"/>
          </a:xfrm>
          <a:prstGeom prst="rect">
            <a:avLst/>
          </a:prstGeom>
          <a:noFill/>
          <a:ln>
            <a:noFill/>
          </a:ln>
        </p:spPr>
        <p:txBody>
          <a:bodyPr anchorCtr="0" anchor="t" bIns="0" lIns="0" spcFirstLastPara="1" rIns="0" wrap="square" tIns="0">
            <a:noAutofit/>
          </a:bodyPr>
          <a:lstStyle/>
          <a:p>
            <a:pPr indent="-342900" lvl="0" marL="342900" marR="0" rtl="0" algn="l">
              <a:lnSpc>
                <a:spcPct val="156521"/>
              </a:lnSpc>
              <a:spcBef>
                <a:spcPts val="0"/>
              </a:spcBef>
              <a:spcAft>
                <a:spcPts val="0"/>
              </a:spcAft>
              <a:buClr>
                <a:srgbClr val="5B6071"/>
              </a:buClr>
              <a:buSzPts val="1150"/>
              <a:buFont typeface="Epilogue"/>
              <a:buChar char="•"/>
            </a:pPr>
            <a:r>
              <a:rPr b="0" i="0" lang="en-US" sz="1150" u="none" cap="none" strike="noStrike">
                <a:solidFill>
                  <a:srgbClr val="5B6071"/>
                </a:solidFill>
                <a:latin typeface="Epilogue"/>
                <a:ea typeface="Epilogue"/>
                <a:cs typeface="Epilogue"/>
                <a:sym typeface="Epilogue"/>
              </a:rPr>
              <a:t>Streak collapse indicators</a:t>
            </a:r>
            <a:endParaRPr b="0" i="0" sz="1150" u="none" cap="none" strike="noStrike"/>
          </a:p>
        </p:txBody>
      </p:sp>
      <p:sp>
        <p:nvSpPr>
          <p:cNvPr id="491" name="Google Shape;491;p55"/>
          <p:cNvSpPr/>
          <p:nvPr/>
        </p:nvSpPr>
        <p:spPr>
          <a:xfrm>
            <a:off x="786527" y="7329607"/>
            <a:ext cx="3607356" cy="233720"/>
          </a:xfrm>
          <a:prstGeom prst="rect">
            <a:avLst/>
          </a:prstGeom>
          <a:noFill/>
          <a:ln>
            <a:noFill/>
          </a:ln>
        </p:spPr>
        <p:txBody>
          <a:bodyPr anchorCtr="0" anchor="t" bIns="0" lIns="0" spcFirstLastPara="1" rIns="0" wrap="square" tIns="0">
            <a:noAutofit/>
          </a:bodyPr>
          <a:lstStyle/>
          <a:p>
            <a:pPr indent="-342900" lvl="0" marL="342900" marR="0" rtl="0" algn="l">
              <a:lnSpc>
                <a:spcPct val="156521"/>
              </a:lnSpc>
              <a:spcBef>
                <a:spcPts val="0"/>
              </a:spcBef>
              <a:spcAft>
                <a:spcPts val="0"/>
              </a:spcAft>
              <a:buClr>
                <a:srgbClr val="5B6071"/>
              </a:buClr>
              <a:buSzPts val="1150"/>
              <a:buFont typeface="Epilogue"/>
              <a:buChar char="•"/>
            </a:pPr>
            <a:r>
              <a:rPr b="0" i="0" lang="en-US" sz="1150" u="none" cap="none" strike="noStrike">
                <a:solidFill>
                  <a:srgbClr val="5B6071"/>
                </a:solidFill>
                <a:latin typeface="Epilogue"/>
                <a:ea typeface="Epilogue"/>
                <a:cs typeface="Epilogue"/>
                <a:sym typeface="Epilogue"/>
              </a:rPr>
              <a:t>Intensity pattern shifts</a:t>
            </a:r>
            <a:endParaRPr b="0" i="0" sz="1150" u="none" cap="none" strike="noStrike"/>
          </a:p>
        </p:txBody>
      </p:sp>
      <p:sp>
        <p:nvSpPr>
          <p:cNvPr id="492" name="Google Shape;492;p55"/>
          <p:cNvSpPr/>
          <p:nvPr/>
        </p:nvSpPr>
        <p:spPr>
          <a:xfrm>
            <a:off x="4757738" y="5642610"/>
            <a:ext cx="3607356" cy="934879"/>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This approach ensures our model detects </a:t>
            </a:r>
            <a:r>
              <a:rPr b="0" i="1" lang="en-US" sz="1150" u="none" cap="none" strike="noStrike">
                <a:solidFill>
                  <a:srgbClr val="5B6071"/>
                </a:solidFill>
                <a:latin typeface="Epilogue"/>
                <a:ea typeface="Epilogue"/>
                <a:cs typeface="Epilogue"/>
                <a:sym typeface="Epilogue"/>
              </a:rPr>
              <a:t>changes in user behavior</a:t>
            </a:r>
            <a:r>
              <a:rPr b="0" i="0" lang="en-US" sz="1150" u="none" cap="none" strike="noStrike">
                <a:solidFill>
                  <a:srgbClr val="5B6071"/>
                </a:solidFill>
                <a:latin typeface="Epilogue"/>
                <a:ea typeface="Epilogue"/>
                <a:cs typeface="Epilogue"/>
                <a:sym typeface="Epilogue"/>
              </a:rPr>
              <a:t> relative to their personal baseline, making predictions more accurate than absolute thresholds.</a:t>
            </a:r>
            <a:endParaRPr b="0" i="0" sz="11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descr="preencoded.png" id="498" name="Google Shape;498;p56"/>
          <p:cNvPicPr preferRelativeResize="0"/>
          <p:nvPr/>
        </p:nvPicPr>
        <p:blipFill rotWithShape="1">
          <a:blip r:embed="rId3">
            <a:alphaModFix/>
          </a:blip>
          <a:srcRect b="0" l="0" r="0" t="0"/>
          <a:stretch/>
        </p:blipFill>
        <p:spPr>
          <a:xfrm>
            <a:off x="0" y="0"/>
            <a:ext cx="5486400" cy="8342590"/>
          </a:xfrm>
          <a:prstGeom prst="rect">
            <a:avLst/>
          </a:prstGeom>
          <a:noFill/>
          <a:ln>
            <a:noFill/>
          </a:ln>
        </p:spPr>
      </p:pic>
      <p:sp>
        <p:nvSpPr>
          <p:cNvPr id="499" name="Google Shape;499;p56"/>
          <p:cNvSpPr/>
          <p:nvPr/>
        </p:nvSpPr>
        <p:spPr>
          <a:xfrm>
            <a:off x="6244471" y="595551"/>
            <a:ext cx="5280303" cy="439936"/>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000000"/>
              </a:buClr>
              <a:buSzPts val="2750"/>
              <a:buFont typeface="Fraunces"/>
              <a:buNone/>
            </a:pPr>
            <a:r>
              <a:rPr b="0" i="0" lang="en-US" sz="2750" u="none" cap="none" strike="noStrike">
                <a:solidFill>
                  <a:srgbClr val="000000"/>
                </a:solidFill>
                <a:latin typeface="Fraunces"/>
                <a:ea typeface="Fraunces"/>
                <a:cs typeface="Fraunces"/>
                <a:sym typeface="Fraunces"/>
              </a:rPr>
              <a:t>Modeling Framework Overview</a:t>
            </a:r>
            <a:endParaRPr b="0" i="0" sz="2750" u="none" cap="none" strike="noStrike"/>
          </a:p>
        </p:txBody>
      </p:sp>
      <p:sp>
        <p:nvSpPr>
          <p:cNvPr id="500" name="Google Shape;500;p56"/>
          <p:cNvSpPr/>
          <p:nvPr/>
        </p:nvSpPr>
        <p:spPr>
          <a:xfrm>
            <a:off x="6244471" y="1387316"/>
            <a:ext cx="2191464"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00"/>
              </a:buClr>
              <a:buSzPts val="1650"/>
              <a:buFont typeface="Fraunces"/>
              <a:buNone/>
            </a:pPr>
            <a:r>
              <a:rPr b="0" i="0" lang="en-US" sz="1650" u="none" cap="none" strike="noStrike">
                <a:solidFill>
                  <a:srgbClr val="000000"/>
                </a:solidFill>
                <a:latin typeface="Fraunces"/>
                <a:ea typeface="Fraunces"/>
                <a:cs typeface="Fraunces"/>
                <a:sym typeface="Fraunces"/>
              </a:rPr>
              <a:t>Two-Model Approach</a:t>
            </a:r>
            <a:endParaRPr b="0" i="0" sz="1650" u="none" cap="none" strike="noStrike"/>
          </a:p>
        </p:txBody>
      </p:sp>
      <p:sp>
        <p:nvSpPr>
          <p:cNvPr id="501" name="Google Shape;501;p56"/>
          <p:cNvSpPr/>
          <p:nvPr/>
        </p:nvSpPr>
        <p:spPr>
          <a:xfrm>
            <a:off x="6244471" y="1792010"/>
            <a:ext cx="3642241" cy="67544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Our solution combines </a:t>
            </a:r>
            <a:r>
              <a:rPr b="1" i="0" lang="en-US" sz="1100" u="none" cap="none" strike="noStrike">
                <a:solidFill>
                  <a:srgbClr val="5B6071"/>
                </a:solidFill>
                <a:latin typeface="Epilogue"/>
                <a:ea typeface="Epilogue"/>
                <a:cs typeface="Epilogue"/>
                <a:sym typeface="Epilogue"/>
              </a:rPr>
              <a:t>churn prediction</a:t>
            </a:r>
            <a:r>
              <a:rPr b="0" i="0" lang="en-US" sz="1100" u="none" cap="none" strike="noStrike">
                <a:solidFill>
                  <a:srgbClr val="5B6071"/>
                </a:solidFill>
                <a:latin typeface="Epilogue"/>
                <a:ea typeface="Epilogue"/>
                <a:cs typeface="Epilogue"/>
                <a:sym typeface="Epilogue"/>
              </a:rPr>
              <a:t> with </a:t>
            </a:r>
            <a:r>
              <a:rPr b="1" i="0" lang="en-US" sz="1100" u="none" cap="none" strike="noStrike">
                <a:solidFill>
                  <a:srgbClr val="5B6071"/>
                </a:solidFill>
                <a:latin typeface="Epilogue"/>
                <a:ea typeface="Epilogue"/>
                <a:cs typeface="Epilogue"/>
                <a:sym typeface="Epilogue"/>
              </a:rPr>
              <a:t>uplift modeling</a:t>
            </a:r>
            <a:r>
              <a:rPr b="0" i="0" lang="en-US" sz="1100" u="none" cap="none" strike="noStrike">
                <a:solidFill>
                  <a:srgbClr val="5B6071"/>
                </a:solidFill>
                <a:latin typeface="Epilogue"/>
                <a:ea typeface="Epilogue"/>
                <a:cs typeface="Epilogue"/>
                <a:sym typeface="Epilogue"/>
              </a:rPr>
              <a:t> to address both timing and intervention effectiveness questions.</a:t>
            </a:r>
            <a:endParaRPr b="0" i="0" sz="1100" u="none" cap="none" strike="noStrike"/>
          </a:p>
        </p:txBody>
      </p:sp>
      <p:sp>
        <p:nvSpPr>
          <p:cNvPr id="502" name="Google Shape;502;p56"/>
          <p:cNvSpPr/>
          <p:nvPr/>
        </p:nvSpPr>
        <p:spPr>
          <a:xfrm>
            <a:off x="6244471" y="2608183"/>
            <a:ext cx="2906316"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00"/>
              </a:buClr>
              <a:buSzPts val="1650"/>
              <a:buFont typeface="Fraunces"/>
              <a:buNone/>
            </a:pPr>
            <a:r>
              <a:rPr b="0" i="0" lang="en-US" sz="1650" u="none" cap="none" strike="noStrike">
                <a:solidFill>
                  <a:srgbClr val="000000"/>
                </a:solidFill>
                <a:latin typeface="Fraunces"/>
                <a:ea typeface="Fraunces"/>
                <a:cs typeface="Fraunces"/>
                <a:sym typeface="Fraunces"/>
              </a:rPr>
              <a:t>Why Drift Over Raw Counts?</a:t>
            </a:r>
            <a:endParaRPr b="0" i="0" sz="1650" u="none" cap="none" strike="noStrike"/>
          </a:p>
        </p:txBody>
      </p:sp>
      <p:sp>
        <p:nvSpPr>
          <p:cNvPr id="503" name="Google Shape;503;p56"/>
          <p:cNvSpPr/>
          <p:nvPr/>
        </p:nvSpPr>
        <p:spPr>
          <a:xfrm>
            <a:off x="6244471" y="3012877"/>
            <a:ext cx="3642241" cy="67544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Drift features capture </a:t>
            </a:r>
            <a:r>
              <a:rPr b="0" i="1" lang="en-US" sz="1100" u="none" cap="none" strike="noStrike">
                <a:solidFill>
                  <a:srgbClr val="5B6071"/>
                </a:solidFill>
                <a:latin typeface="Epilogue"/>
                <a:ea typeface="Epilogue"/>
                <a:cs typeface="Epilogue"/>
                <a:sym typeface="Epilogue"/>
              </a:rPr>
              <a:t>deviation from personal baseline</a:t>
            </a:r>
            <a:r>
              <a:rPr b="0" i="0" lang="en-US" sz="1100" u="none" cap="none" strike="noStrike">
                <a:solidFill>
                  <a:srgbClr val="5B6071"/>
                </a:solidFill>
                <a:latin typeface="Epilogue"/>
                <a:ea typeface="Epilogue"/>
                <a:cs typeface="Epilogue"/>
                <a:sym typeface="Epilogue"/>
              </a:rPr>
              <a:t>, making predictions robust to individual differences in activity levels.</a:t>
            </a:r>
            <a:endParaRPr b="0" i="0" sz="1100" u="none" cap="none" strike="noStrike"/>
          </a:p>
        </p:txBody>
      </p:sp>
      <p:pic>
        <p:nvPicPr>
          <p:cNvPr descr="preencoded.png" id="504" name="Google Shape;504;p56"/>
          <p:cNvPicPr preferRelativeResize="0"/>
          <p:nvPr/>
        </p:nvPicPr>
        <p:blipFill rotWithShape="1">
          <a:blip r:embed="rId4">
            <a:alphaModFix/>
          </a:blip>
          <a:srcRect b="0" l="0" r="0" t="0"/>
          <a:stretch/>
        </p:blipFill>
        <p:spPr>
          <a:xfrm>
            <a:off x="10237708" y="1404938"/>
            <a:ext cx="2367439" cy="2367439"/>
          </a:xfrm>
          <a:prstGeom prst="rect">
            <a:avLst/>
          </a:prstGeom>
          <a:noFill/>
          <a:ln>
            <a:noFill/>
          </a:ln>
        </p:spPr>
      </p:pic>
      <p:sp>
        <p:nvSpPr>
          <p:cNvPr id="505" name="Google Shape;505;p56"/>
          <p:cNvSpPr/>
          <p:nvPr/>
        </p:nvSpPr>
        <p:spPr>
          <a:xfrm>
            <a:off x="6402824" y="4089083"/>
            <a:ext cx="15240" cy="2296358"/>
          </a:xfrm>
          <a:prstGeom prst="roundRect">
            <a:avLst>
              <a:gd fmla="val 38800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6"/>
          <p:cNvSpPr/>
          <p:nvPr/>
        </p:nvSpPr>
        <p:spPr>
          <a:xfrm>
            <a:off x="6545937" y="4239816"/>
            <a:ext cx="422315" cy="15240"/>
          </a:xfrm>
          <a:prstGeom prst="roundRect">
            <a:avLst>
              <a:gd fmla="val 38800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6"/>
          <p:cNvSpPr/>
          <p:nvPr/>
        </p:nvSpPr>
        <p:spPr>
          <a:xfrm>
            <a:off x="6244471" y="4089083"/>
            <a:ext cx="316706" cy="316706"/>
          </a:xfrm>
          <a:prstGeom prst="roundRect">
            <a:avLst>
              <a:gd fmla="val 1867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6"/>
          <p:cNvSpPr/>
          <p:nvPr/>
        </p:nvSpPr>
        <p:spPr>
          <a:xfrm>
            <a:off x="6297275" y="4115455"/>
            <a:ext cx="211098" cy="2639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650"/>
              <a:buFont typeface="Fraunces"/>
              <a:buNone/>
            </a:pPr>
            <a:r>
              <a:rPr b="0" i="0" lang="en-US" sz="1650" u="none" cap="none" strike="noStrike">
                <a:solidFill>
                  <a:srgbClr val="5B6071"/>
                </a:solidFill>
                <a:latin typeface="Fraunces"/>
                <a:ea typeface="Fraunces"/>
                <a:cs typeface="Fraunces"/>
                <a:sym typeface="Fraunces"/>
              </a:rPr>
              <a:t>1</a:t>
            </a:r>
            <a:endParaRPr b="0" i="0" sz="1650" u="none" cap="none" strike="noStrike"/>
          </a:p>
        </p:txBody>
      </p:sp>
      <p:sp>
        <p:nvSpPr>
          <p:cNvPr id="509" name="Google Shape;509;p56"/>
          <p:cNvSpPr/>
          <p:nvPr/>
        </p:nvSpPr>
        <p:spPr>
          <a:xfrm>
            <a:off x="7106722" y="4137422"/>
            <a:ext cx="1759863" cy="219908"/>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5B6071"/>
              </a:buClr>
              <a:buSzPts val="1350"/>
              <a:buFont typeface="Fraunces"/>
              <a:buNone/>
            </a:pPr>
            <a:r>
              <a:rPr b="0" i="0" lang="en-US" sz="1350" u="none" cap="none" strike="noStrike">
                <a:solidFill>
                  <a:srgbClr val="5B6071"/>
                </a:solidFill>
                <a:latin typeface="Fraunces"/>
                <a:ea typeface="Fraunces"/>
                <a:cs typeface="Fraunces"/>
                <a:sym typeface="Fraunces"/>
              </a:rPr>
              <a:t>Baseline Window</a:t>
            </a:r>
            <a:endParaRPr b="0" i="0" sz="1350" u="none" cap="none" strike="noStrike"/>
          </a:p>
        </p:txBody>
      </p:sp>
      <p:sp>
        <p:nvSpPr>
          <p:cNvPr id="510" name="Google Shape;510;p56"/>
          <p:cNvSpPr/>
          <p:nvPr/>
        </p:nvSpPr>
        <p:spPr>
          <a:xfrm>
            <a:off x="7106722" y="4441746"/>
            <a:ext cx="6765608" cy="225147"/>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Days 1-90: Establish normal patterns</a:t>
            </a:r>
            <a:endParaRPr b="0" i="0" sz="1100" u="none" cap="none" strike="noStrike"/>
          </a:p>
        </p:txBody>
      </p:sp>
      <p:sp>
        <p:nvSpPr>
          <p:cNvPr id="511" name="Google Shape;511;p56"/>
          <p:cNvSpPr/>
          <p:nvPr/>
        </p:nvSpPr>
        <p:spPr>
          <a:xfrm>
            <a:off x="6545937" y="5099090"/>
            <a:ext cx="422315" cy="15240"/>
          </a:xfrm>
          <a:prstGeom prst="roundRect">
            <a:avLst>
              <a:gd fmla="val 38800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6"/>
          <p:cNvSpPr/>
          <p:nvPr/>
        </p:nvSpPr>
        <p:spPr>
          <a:xfrm>
            <a:off x="6244471" y="4948357"/>
            <a:ext cx="316706" cy="316706"/>
          </a:xfrm>
          <a:prstGeom prst="roundRect">
            <a:avLst>
              <a:gd fmla="val 1867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6"/>
          <p:cNvSpPr/>
          <p:nvPr/>
        </p:nvSpPr>
        <p:spPr>
          <a:xfrm>
            <a:off x="6297275" y="4974729"/>
            <a:ext cx="211098" cy="2639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650"/>
              <a:buFont typeface="Fraunces"/>
              <a:buNone/>
            </a:pPr>
            <a:r>
              <a:rPr b="0" i="0" lang="en-US" sz="1650" u="none" cap="none" strike="noStrike">
                <a:solidFill>
                  <a:srgbClr val="5B6071"/>
                </a:solidFill>
                <a:latin typeface="Fraunces"/>
                <a:ea typeface="Fraunces"/>
                <a:cs typeface="Fraunces"/>
                <a:sym typeface="Fraunces"/>
              </a:rPr>
              <a:t>2</a:t>
            </a:r>
            <a:endParaRPr b="0" i="0" sz="1650" u="none" cap="none" strike="noStrike"/>
          </a:p>
        </p:txBody>
      </p:sp>
      <p:sp>
        <p:nvSpPr>
          <p:cNvPr id="514" name="Google Shape;514;p56"/>
          <p:cNvSpPr/>
          <p:nvPr/>
        </p:nvSpPr>
        <p:spPr>
          <a:xfrm>
            <a:off x="7106722" y="4996696"/>
            <a:ext cx="1759863" cy="219908"/>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5B6071"/>
              </a:buClr>
              <a:buSzPts val="1350"/>
              <a:buFont typeface="Fraunces"/>
              <a:buNone/>
            </a:pPr>
            <a:r>
              <a:rPr b="0" i="0" lang="en-US" sz="1350" u="none" cap="none" strike="noStrike">
                <a:solidFill>
                  <a:srgbClr val="5B6071"/>
                </a:solidFill>
                <a:latin typeface="Fraunces"/>
                <a:ea typeface="Fraunces"/>
                <a:cs typeface="Fraunces"/>
                <a:sym typeface="Fraunces"/>
              </a:rPr>
              <a:t>Drift Window</a:t>
            </a:r>
            <a:endParaRPr b="0" i="0" sz="1350" u="none" cap="none" strike="noStrike"/>
          </a:p>
        </p:txBody>
      </p:sp>
      <p:sp>
        <p:nvSpPr>
          <p:cNvPr id="515" name="Google Shape;515;p56"/>
          <p:cNvSpPr/>
          <p:nvPr/>
        </p:nvSpPr>
        <p:spPr>
          <a:xfrm>
            <a:off x="7106722" y="5301020"/>
            <a:ext cx="6765608" cy="225147"/>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Days 91-180: Measure behavioral changes</a:t>
            </a:r>
            <a:endParaRPr b="0" i="0" sz="1100" u="none" cap="none" strike="noStrike"/>
          </a:p>
        </p:txBody>
      </p:sp>
      <p:sp>
        <p:nvSpPr>
          <p:cNvPr id="516" name="Google Shape;516;p56"/>
          <p:cNvSpPr/>
          <p:nvPr/>
        </p:nvSpPr>
        <p:spPr>
          <a:xfrm>
            <a:off x="6545937" y="5958364"/>
            <a:ext cx="422315" cy="15240"/>
          </a:xfrm>
          <a:prstGeom prst="roundRect">
            <a:avLst>
              <a:gd fmla="val 38800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6"/>
          <p:cNvSpPr/>
          <p:nvPr/>
        </p:nvSpPr>
        <p:spPr>
          <a:xfrm>
            <a:off x="6244471" y="5807631"/>
            <a:ext cx="316706" cy="316706"/>
          </a:xfrm>
          <a:prstGeom prst="roundRect">
            <a:avLst>
              <a:gd fmla="val 18671"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6"/>
          <p:cNvSpPr/>
          <p:nvPr/>
        </p:nvSpPr>
        <p:spPr>
          <a:xfrm>
            <a:off x="6297275" y="5834003"/>
            <a:ext cx="211098" cy="2639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650"/>
              <a:buFont typeface="Fraunces"/>
              <a:buNone/>
            </a:pPr>
            <a:r>
              <a:rPr b="0" i="0" lang="en-US" sz="1650" u="none" cap="none" strike="noStrike">
                <a:solidFill>
                  <a:srgbClr val="5B6071"/>
                </a:solidFill>
                <a:latin typeface="Fraunces"/>
                <a:ea typeface="Fraunces"/>
                <a:cs typeface="Fraunces"/>
                <a:sym typeface="Fraunces"/>
              </a:rPr>
              <a:t>3</a:t>
            </a:r>
            <a:endParaRPr b="0" i="0" sz="1650" u="none" cap="none" strike="noStrike"/>
          </a:p>
        </p:txBody>
      </p:sp>
      <p:sp>
        <p:nvSpPr>
          <p:cNvPr id="519" name="Google Shape;519;p56"/>
          <p:cNvSpPr/>
          <p:nvPr/>
        </p:nvSpPr>
        <p:spPr>
          <a:xfrm>
            <a:off x="7106722" y="5855970"/>
            <a:ext cx="1759863" cy="219908"/>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5B6071"/>
              </a:buClr>
              <a:buSzPts val="1350"/>
              <a:buFont typeface="Fraunces"/>
              <a:buNone/>
            </a:pPr>
            <a:r>
              <a:rPr b="0" i="0" lang="en-US" sz="1350" u="none" cap="none" strike="noStrike">
                <a:solidFill>
                  <a:srgbClr val="5B6071"/>
                </a:solidFill>
                <a:latin typeface="Fraunces"/>
                <a:ea typeface="Fraunces"/>
                <a:cs typeface="Fraunces"/>
                <a:sym typeface="Fraunces"/>
              </a:rPr>
              <a:t>Outcome Window</a:t>
            </a:r>
            <a:endParaRPr b="0" i="0" sz="1350" u="none" cap="none" strike="noStrike"/>
          </a:p>
        </p:txBody>
      </p:sp>
      <p:sp>
        <p:nvSpPr>
          <p:cNvPr id="520" name="Google Shape;520;p56"/>
          <p:cNvSpPr/>
          <p:nvPr/>
        </p:nvSpPr>
        <p:spPr>
          <a:xfrm>
            <a:off x="7106722" y="6160294"/>
            <a:ext cx="6765608" cy="225147"/>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Days 181+: Observe churn events</a:t>
            </a:r>
            <a:endParaRPr b="0" i="0" sz="1100" u="none" cap="none" strike="noStrike"/>
          </a:p>
        </p:txBody>
      </p:sp>
      <p:sp>
        <p:nvSpPr>
          <p:cNvPr id="521" name="Google Shape;521;p56"/>
          <p:cNvSpPr/>
          <p:nvPr/>
        </p:nvSpPr>
        <p:spPr>
          <a:xfrm>
            <a:off x="6244471" y="6596539"/>
            <a:ext cx="2519124"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00"/>
              </a:buClr>
              <a:buSzPts val="1650"/>
              <a:buFont typeface="Fraunces"/>
              <a:buNone/>
            </a:pPr>
            <a:r>
              <a:rPr b="0" i="0" lang="en-US" sz="1650" u="none" cap="none" strike="noStrike">
                <a:solidFill>
                  <a:srgbClr val="000000"/>
                </a:solidFill>
                <a:latin typeface="Fraunces"/>
                <a:ea typeface="Fraunces"/>
                <a:cs typeface="Fraunces"/>
                <a:sym typeface="Fraunces"/>
              </a:rPr>
              <a:t>Segmentation Advantage</a:t>
            </a:r>
            <a:endParaRPr b="0" i="0" sz="1650" u="none" cap="none" strike="noStrike"/>
          </a:p>
        </p:txBody>
      </p:sp>
      <p:sp>
        <p:nvSpPr>
          <p:cNvPr id="522" name="Google Shape;522;p56"/>
          <p:cNvSpPr/>
          <p:nvPr/>
        </p:nvSpPr>
        <p:spPr>
          <a:xfrm>
            <a:off x="6244471" y="7071598"/>
            <a:ext cx="7627858" cy="67544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5B6071"/>
              </a:buClr>
              <a:buSzPts val="1100"/>
              <a:buFont typeface="Epilogue"/>
              <a:buNone/>
            </a:pPr>
            <a:r>
              <a:rPr b="0" i="0" lang="en-US" sz="1100" u="none" cap="none" strike="noStrike">
                <a:solidFill>
                  <a:srgbClr val="5B6071"/>
                </a:solidFill>
                <a:latin typeface="Epilogue"/>
                <a:ea typeface="Epilogue"/>
                <a:cs typeface="Epilogue"/>
                <a:sym typeface="Epilogue"/>
              </a:rPr>
              <a:t>Rather than relying on population averages, we segment users into risk tiers. This avoids misleading aggregate statistics and enables </a:t>
            </a:r>
            <a:r>
              <a:rPr b="1" i="0" lang="en-US" sz="1100" u="none" cap="none" strike="noStrike">
                <a:solidFill>
                  <a:srgbClr val="5B6071"/>
                </a:solidFill>
                <a:latin typeface="Epilogue"/>
                <a:ea typeface="Epilogue"/>
                <a:cs typeface="Epilogue"/>
                <a:sym typeface="Epilogue"/>
              </a:rPr>
              <a:t>targeted retention strategies</a:t>
            </a:r>
            <a:r>
              <a:rPr b="0" i="0" lang="en-US" sz="1100" u="none" cap="none" strike="noStrike">
                <a:solidFill>
                  <a:srgbClr val="5B6071"/>
                </a:solidFill>
                <a:latin typeface="Epilogue"/>
                <a:ea typeface="Epilogue"/>
                <a:cs typeface="Epilogue"/>
                <a:sym typeface="Epilogue"/>
              </a:rPr>
              <a:t> where marketing resources are allocated efficiently.</a:t>
            </a:r>
            <a:endParaRPr b="0" i="0" sz="11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descr="preencoded.png" id="528" name="Google Shape;528;p57"/>
          <p:cNvPicPr preferRelativeResize="0"/>
          <p:nvPr/>
        </p:nvPicPr>
        <p:blipFill rotWithShape="1">
          <a:blip r:embed="rId3">
            <a:alphaModFix/>
          </a:blip>
          <a:srcRect b="0" l="0" r="0" t="0"/>
          <a:stretch/>
        </p:blipFill>
        <p:spPr>
          <a:xfrm>
            <a:off x="0" y="0"/>
            <a:ext cx="14630400" cy="1834396"/>
          </a:xfrm>
          <a:prstGeom prst="rect">
            <a:avLst/>
          </a:prstGeom>
          <a:noFill/>
          <a:ln>
            <a:noFill/>
          </a:ln>
        </p:spPr>
      </p:pic>
      <p:sp>
        <p:nvSpPr>
          <p:cNvPr id="529" name="Google Shape;529;p57"/>
          <p:cNvSpPr/>
          <p:nvPr/>
        </p:nvSpPr>
        <p:spPr>
          <a:xfrm>
            <a:off x="790218" y="2572464"/>
            <a:ext cx="4201835" cy="45862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2850"/>
              <a:buFont typeface="Fraunces"/>
              <a:buNone/>
            </a:pPr>
            <a:r>
              <a:rPr b="0" i="0" lang="en-US" sz="2850" u="none" cap="none" strike="noStrike">
                <a:solidFill>
                  <a:srgbClr val="000000"/>
                </a:solidFill>
                <a:latin typeface="Fraunces"/>
                <a:ea typeface="Fraunces"/>
                <a:cs typeface="Fraunces"/>
                <a:sym typeface="Fraunces"/>
              </a:rPr>
              <a:t>Churn Prediction Model</a:t>
            </a:r>
            <a:endParaRPr b="0" i="0" sz="2850" u="none" cap="none" strike="noStrike"/>
          </a:p>
        </p:txBody>
      </p:sp>
      <p:sp>
        <p:nvSpPr>
          <p:cNvPr id="530" name="Google Shape;530;p57"/>
          <p:cNvSpPr/>
          <p:nvPr/>
        </p:nvSpPr>
        <p:spPr>
          <a:xfrm>
            <a:off x="955238" y="3251121"/>
            <a:ext cx="15240" cy="3290292"/>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7"/>
          <p:cNvSpPr/>
          <p:nvPr/>
        </p:nvSpPr>
        <p:spPr>
          <a:xfrm>
            <a:off x="1105079" y="3408521"/>
            <a:ext cx="440174" cy="15240"/>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7"/>
          <p:cNvSpPr/>
          <p:nvPr/>
        </p:nvSpPr>
        <p:spPr>
          <a:xfrm>
            <a:off x="790158" y="3251121"/>
            <a:ext cx="330160" cy="33016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7"/>
          <p:cNvSpPr/>
          <p:nvPr/>
        </p:nvSpPr>
        <p:spPr>
          <a:xfrm>
            <a:off x="845165" y="3278565"/>
            <a:ext cx="220028" cy="2751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700"/>
              <a:buFont typeface="Fraunces"/>
              <a:buNone/>
            </a:pPr>
            <a:r>
              <a:rPr b="0" i="0" lang="en-US" sz="1700" u="none" cap="none" strike="noStrike">
                <a:solidFill>
                  <a:srgbClr val="5B6071"/>
                </a:solidFill>
                <a:latin typeface="Fraunces"/>
                <a:ea typeface="Fraunces"/>
                <a:cs typeface="Fraunces"/>
                <a:sym typeface="Fraunces"/>
              </a:rPr>
              <a:t>1</a:t>
            </a:r>
            <a:endParaRPr b="0" i="0" sz="1700" u="none" cap="none" strike="noStrike"/>
          </a:p>
        </p:txBody>
      </p:sp>
      <p:sp>
        <p:nvSpPr>
          <p:cNvPr id="534" name="Google Shape;534;p57"/>
          <p:cNvSpPr/>
          <p:nvPr/>
        </p:nvSpPr>
        <p:spPr>
          <a:xfrm>
            <a:off x="1689021" y="3301484"/>
            <a:ext cx="1986201" cy="229314"/>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Drift-Based Predictors</a:t>
            </a:r>
            <a:endParaRPr b="0" i="0" sz="1400" u="none" cap="none" strike="noStrike"/>
          </a:p>
        </p:txBody>
      </p:sp>
      <p:sp>
        <p:nvSpPr>
          <p:cNvPr id="535" name="Google Shape;535;p57"/>
          <p:cNvSpPr/>
          <p:nvPr/>
        </p:nvSpPr>
        <p:spPr>
          <a:xfrm>
            <a:off x="1689021" y="3618786"/>
            <a:ext cx="12151162"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Model leverages session decline rates, inactivity gap growth, and streak collapse patterns — all measured as deviations from each user's established baseline.</a:t>
            </a:r>
            <a:endParaRPr b="0" i="0" sz="1150" u="none" cap="none" strike="noStrike"/>
          </a:p>
        </p:txBody>
      </p:sp>
      <p:sp>
        <p:nvSpPr>
          <p:cNvPr id="536" name="Google Shape;536;p57"/>
          <p:cNvSpPr/>
          <p:nvPr/>
        </p:nvSpPr>
        <p:spPr>
          <a:xfrm>
            <a:off x="1105079" y="4304467"/>
            <a:ext cx="440174" cy="15240"/>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7"/>
          <p:cNvSpPr/>
          <p:nvPr/>
        </p:nvSpPr>
        <p:spPr>
          <a:xfrm>
            <a:off x="790158" y="4147066"/>
            <a:ext cx="330160" cy="33016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7"/>
          <p:cNvSpPr/>
          <p:nvPr/>
        </p:nvSpPr>
        <p:spPr>
          <a:xfrm>
            <a:off x="845165" y="4174510"/>
            <a:ext cx="220028" cy="2751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700"/>
              <a:buFont typeface="Fraunces"/>
              <a:buNone/>
            </a:pPr>
            <a:r>
              <a:rPr b="0" i="0" lang="en-US" sz="1700" u="none" cap="none" strike="noStrike">
                <a:solidFill>
                  <a:srgbClr val="5B6071"/>
                </a:solidFill>
                <a:latin typeface="Fraunces"/>
                <a:ea typeface="Fraunces"/>
                <a:cs typeface="Fraunces"/>
                <a:sym typeface="Fraunces"/>
              </a:rPr>
              <a:t>2</a:t>
            </a:r>
            <a:endParaRPr b="0" i="0" sz="1700" u="none" cap="none" strike="noStrike"/>
          </a:p>
        </p:txBody>
      </p:sp>
      <p:sp>
        <p:nvSpPr>
          <p:cNvPr id="539" name="Google Shape;539;p57"/>
          <p:cNvSpPr/>
          <p:nvPr/>
        </p:nvSpPr>
        <p:spPr>
          <a:xfrm>
            <a:off x="1689021" y="4197429"/>
            <a:ext cx="1834396" cy="229314"/>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Trajectory Detection</a:t>
            </a:r>
            <a:endParaRPr b="0" i="0" sz="1400" u="none" cap="none" strike="noStrike"/>
          </a:p>
        </p:txBody>
      </p:sp>
      <p:sp>
        <p:nvSpPr>
          <p:cNvPr id="540" name="Google Shape;540;p57"/>
          <p:cNvSpPr/>
          <p:nvPr/>
        </p:nvSpPr>
        <p:spPr>
          <a:xfrm>
            <a:off x="1689021" y="4514731"/>
            <a:ext cx="12151162"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Rather than analyzing single snapshots, the model detects deviation from a user's </a:t>
            </a:r>
            <a:r>
              <a:rPr b="1" i="0" lang="en-US" sz="1150" u="none" cap="none" strike="noStrike">
                <a:solidFill>
                  <a:srgbClr val="5B6071"/>
                </a:solidFill>
                <a:latin typeface="Epilogue"/>
                <a:ea typeface="Epilogue"/>
                <a:cs typeface="Epilogue"/>
                <a:sym typeface="Epilogue"/>
              </a:rPr>
              <a:t>normal trajectory</a:t>
            </a:r>
            <a:r>
              <a:rPr b="0" i="0" lang="en-US" sz="1150" u="none" cap="none" strike="noStrike">
                <a:solidFill>
                  <a:srgbClr val="5B6071"/>
                </a:solidFill>
                <a:latin typeface="Epilogue"/>
                <a:ea typeface="Epilogue"/>
                <a:cs typeface="Epilogue"/>
                <a:sym typeface="Epilogue"/>
              </a:rPr>
              <a:t>, capturing subtle disengagement signals before full churn occurs.</a:t>
            </a:r>
            <a:endParaRPr b="0" i="0" sz="1150" u="none" cap="none" strike="noStrike"/>
          </a:p>
        </p:txBody>
      </p:sp>
      <p:sp>
        <p:nvSpPr>
          <p:cNvPr id="541" name="Google Shape;541;p57"/>
          <p:cNvSpPr/>
          <p:nvPr/>
        </p:nvSpPr>
        <p:spPr>
          <a:xfrm>
            <a:off x="1105079" y="5200412"/>
            <a:ext cx="440174" cy="15240"/>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7"/>
          <p:cNvSpPr/>
          <p:nvPr/>
        </p:nvSpPr>
        <p:spPr>
          <a:xfrm>
            <a:off x="790158" y="5043011"/>
            <a:ext cx="330160" cy="33016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7"/>
          <p:cNvSpPr/>
          <p:nvPr/>
        </p:nvSpPr>
        <p:spPr>
          <a:xfrm>
            <a:off x="845165" y="5070455"/>
            <a:ext cx="220028" cy="2751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700"/>
              <a:buFont typeface="Fraunces"/>
              <a:buNone/>
            </a:pPr>
            <a:r>
              <a:rPr b="0" i="0" lang="en-US" sz="1700" u="none" cap="none" strike="noStrike">
                <a:solidFill>
                  <a:srgbClr val="5B6071"/>
                </a:solidFill>
                <a:latin typeface="Fraunces"/>
                <a:ea typeface="Fraunces"/>
                <a:cs typeface="Fraunces"/>
                <a:sym typeface="Fraunces"/>
              </a:rPr>
              <a:t>3</a:t>
            </a:r>
            <a:endParaRPr b="0" i="0" sz="1700" u="none" cap="none" strike="noStrike"/>
          </a:p>
        </p:txBody>
      </p:sp>
      <p:sp>
        <p:nvSpPr>
          <p:cNvPr id="544" name="Google Shape;544;p57"/>
          <p:cNvSpPr/>
          <p:nvPr/>
        </p:nvSpPr>
        <p:spPr>
          <a:xfrm>
            <a:off x="1689021" y="5093375"/>
            <a:ext cx="2357557" cy="229314"/>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Time-to-Churn Probability</a:t>
            </a:r>
            <a:endParaRPr b="0" i="0" sz="1400" u="none" cap="none" strike="noStrike"/>
          </a:p>
        </p:txBody>
      </p:sp>
      <p:sp>
        <p:nvSpPr>
          <p:cNvPr id="545" name="Google Shape;545;p57"/>
          <p:cNvSpPr/>
          <p:nvPr/>
        </p:nvSpPr>
        <p:spPr>
          <a:xfrm>
            <a:off x="1689021" y="5410676"/>
            <a:ext cx="12151162"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Outputs calibrated probabilities via classification framework, enabling risk tier assignment for targeted intervention timing.</a:t>
            </a:r>
            <a:endParaRPr b="0" i="0" sz="1150" u="none" cap="none" strike="noStrike"/>
          </a:p>
        </p:txBody>
      </p:sp>
      <p:sp>
        <p:nvSpPr>
          <p:cNvPr id="546" name="Google Shape;546;p57"/>
          <p:cNvSpPr/>
          <p:nvPr/>
        </p:nvSpPr>
        <p:spPr>
          <a:xfrm>
            <a:off x="1105079" y="6096357"/>
            <a:ext cx="440174" cy="15240"/>
          </a:xfrm>
          <a:prstGeom prst="roundRect">
            <a:avLst>
              <a:gd fmla="val 404453"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7"/>
          <p:cNvSpPr/>
          <p:nvPr/>
        </p:nvSpPr>
        <p:spPr>
          <a:xfrm>
            <a:off x="790158" y="5938957"/>
            <a:ext cx="330160" cy="33016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7"/>
          <p:cNvSpPr/>
          <p:nvPr/>
        </p:nvSpPr>
        <p:spPr>
          <a:xfrm>
            <a:off x="845165" y="5966400"/>
            <a:ext cx="220028" cy="2751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1700"/>
              <a:buFont typeface="Fraunces"/>
              <a:buNone/>
            </a:pPr>
            <a:r>
              <a:rPr b="0" i="0" lang="en-US" sz="1700" u="none" cap="none" strike="noStrike">
                <a:solidFill>
                  <a:srgbClr val="5B6071"/>
                </a:solidFill>
                <a:latin typeface="Fraunces"/>
                <a:ea typeface="Fraunces"/>
                <a:cs typeface="Fraunces"/>
                <a:sym typeface="Fraunces"/>
              </a:rPr>
              <a:t>4</a:t>
            </a:r>
            <a:endParaRPr b="0" i="0" sz="1700" u="none" cap="none" strike="noStrike"/>
          </a:p>
        </p:txBody>
      </p:sp>
      <p:sp>
        <p:nvSpPr>
          <p:cNvPr id="549" name="Google Shape;549;p57"/>
          <p:cNvSpPr/>
          <p:nvPr/>
        </p:nvSpPr>
        <p:spPr>
          <a:xfrm>
            <a:off x="1689021" y="5989320"/>
            <a:ext cx="1834396" cy="229314"/>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Algorithm Selection</a:t>
            </a:r>
            <a:endParaRPr b="0" i="0" sz="1400" u="none" cap="none" strike="noStrike"/>
          </a:p>
        </p:txBody>
      </p:sp>
      <p:sp>
        <p:nvSpPr>
          <p:cNvPr id="550" name="Google Shape;550;p57"/>
          <p:cNvSpPr/>
          <p:nvPr/>
        </p:nvSpPr>
        <p:spPr>
          <a:xfrm>
            <a:off x="1689021" y="6306622"/>
            <a:ext cx="12151162"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XGBoost</a:t>
            </a:r>
            <a:r>
              <a:rPr b="0" i="0" lang="en-US" sz="1150" u="none" cap="none" strike="noStrike">
                <a:solidFill>
                  <a:srgbClr val="5B6071"/>
                </a:solidFill>
                <a:latin typeface="Epilogue"/>
                <a:ea typeface="Epilogue"/>
                <a:cs typeface="Epilogue"/>
                <a:sym typeface="Epilogue"/>
              </a:rPr>
              <a:t> was chosen after comprehensive baseline comparisons, delivering superior performance on imbalanced churn data with strong interpretability.</a:t>
            </a:r>
            <a:endParaRPr b="0" i="0" sz="1150" u="none" cap="none" strike="noStrike"/>
          </a:p>
        </p:txBody>
      </p:sp>
      <p:sp>
        <p:nvSpPr>
          <p:cNvPr id="551" name="Google Shape;551;p57"/>
          <p:cNvSpPr/>
          <p:nvPr/>
        </p:nvSpPr>
        <p:spPr>
          <a:xfrm>
            <a:off x="790218" y="6761440"/>
            <a:ext cx="2218849" cy="27515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Risk Tier Framework</a:t>
            </a:r>
            <a:endParaRPr b="0" i="0" sz="1700" u="none" cap="none" strike="noStrike"/>
          </a:p>
        </p:txBody>
      </p:sp>
      <p:sp>
        <p:nvSpPr>
          <p:cNvPr id="552" name="Google Shape;552;p57"/>
          <p:cNvSpPr/>
          <p:nvPr/>
        </p:nvSpPr>
        <p:spPr>
          <a:xfrm>
            <a:off x="790218" y="7256621"/>
            <a:ext cx="13049964" cy="234791"/>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Users are classified into risk tiers based on predicted churn probability, enabling marketing teams to prioritize outreach and customize messaging intensity by segment.</a:t>
            </a:r>
            <a:endParaRPr b="0" i="0" sz="115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8"/>
          <p:cNvSpPr/>
          <p:nvPr/>
        </p:nvSpPr>
        <p:spPr>
          <a:xfrm>
            <a:off x="793790" y="632936"/>
            <a:ext cx="6371153"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Uplift Modeling &amp; A/B Design</a:t>
            </a:r>
            <a:endParaRPr b="0" i="0" sz="3550" u="none" cap="none" strike="noStrike"/>
          </a:p>
        </p:txBody>
      </p:sp>
      <p:pic>
        <p:nvPicPr>
          <p:cNvPr descr="preencoded.png" id="559" name="Google Shape;559;p58"/>
          <p:cNvPicPr preferRelativeResize="0"/>
          <p:nvPr/>
        </p:nvPicPr>
        <p:blipFill rotWithShape="1">
          <a:blip r:embed="rId3">
            <a:alphaModFix/>
          </a:blip>
          <a:srcRect b="0" l="0" r="0" t="0"/>
          <a:stretch/>
        </p:blipFill>
        <p:spPr>
          <a:xfrm>
            <a:off x="793790" y="1676162"/>
            <a:ext cx="3196709" cy="3196709"/>
          </a:xfrm>
          <a:prstGeom prst="rect">
            <a:avLst/>
          </a:prstGeom>
          <a:noFill/>
          <a:ln>
            <a:noFill/>
          </a:ln>
        </p:spPr>
      </p:pic>
      <p:sp>
        <p:nvSpPr>
          <p:cNvPr id="560" name="Google Shape;560;p58"/>
          <p:cNvSpPr/>
          <p:nvPr/>
        </p:nvSpPr>
        <p:spPr>
          <a:xfrm>
            <a:off x="6869787" y="1653540"/>
            <a:ext cx="2721888"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Causal Framework</a:t>
            </a:r>
            <a:endParaRPr b="0" i="0" sz="2100" u="none" cap="none" strike="noStrike"/>
          </a:p>
        </p:txBody>
      </p:sp>
      <p:sp>
        <p:nvSpPr>
          <p:cNvPr id="561" name="Google Shape;561;p58"/>
          <p:cNvSpPr/>
          <p:nvPr/>
        </p:nvSpPr>
        <p:spPr>
          <a:xfrm>
            <a:off x="6869787" y="2175153"/>
            <a:ext cx="6974324"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Our randomized notification assignment at day 90 creates a </a:t>
            </a:r>
            <a:r>
              <a:rPr b="1" i="0" lang="en-US" sz="1400" u="none" cap="none" strike="noStrike">
                <a:solidFill>
                  <a:srgbClr val="5B6071"/>
                </a:solidFill>
                <a:latin typeface="Epilogue"/>
                <a:ea typeface="Epilogue"/>
                <a:cs typeface="Epilogue"/>
                <a:sym typeface="Epilogue"/>
              </a:rPr>
              <a:t>clean treatment/control split</a:t>
            </a:r>
            <a:r>
              <a:rPr b="0" i="0" lang="en-US" sz="1400" u="none" cap="none" strike="noStrike">
                <a:solidFill>
                  <a:srgbClr val="5B6071"/>
                </a:solidFill>
                <a:latin typeface="Epilogue"/>
                <a:ea typeface="Epilogue"/>
                <a:cs typeface="Epilogue"/>
                <a:sym typeface="Epilogue"/>
              </a:rPr>
              <a:t>, enabling rigorous causal inference about notification impact.</a:t>
            </a:r>
            <a:endParaRPr b="0" i="0" sz="1400" u="none" cap="none" strike="noStrike"/>
          </a:p>
        </p:txBody>
      </p:sp>
      <p:sp>
        <p:nvSpPr>
          <p:cNvPr id="562" name="Google Shape;562;p58"/>
          <p:cNvSpPr/>
          <p:nvPr/>
        </p:nvSpPr>
        <p:spPr>
          <a:xfrm>
            <a:off x="6869787" y="3227427"/>
            <a:ext cx="2813566"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What Uplift Measures</a:t>
            </a:r>
            <a:endParaRPr b="0" i="0" sz="2100" u="none" cap="none" strike="noStrike"/>
          </a:p>
        </p:txBody>
      </p:sp>
      <p:sp>
        <p:nvSpPr>
          <p:cNvPr id="563" name="Google Shape;563;p58"/>
          <p:cNvSpPr/>
          <p:nvPr/>
        </p:nvSpPr>
        <p:spPr>
          <a:xfrm>
            <a:off x="6869787" y="3749040"/>
            <a:ext cx="6974324" cy="87082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Uplift modeling quantifies the </a:t>
            </a:r>
            <a:r>
              <a:rPr b="0" i="1" lang="en-US" sz="1400" u="none" cap="none" strike="noStrike">
                <a:solidFill>
                  <a:srgbClr val="5B6071"/>
                </a:solidFill>
                <a:latin typeface="Epilogue"/>
                <a:ea typeface="Epilogue"/>
                <a:cs typeface="Epilogue"/>
                <a:sym typeface="Epilogue"/>
              </a:rPr>
              <a:t>incremental lift</a:t>
            </a:r>
            <a:r>
              <a:rPr b="0" i="0" lang="en-US" sz="1400" u="none" cap="none" strike="noStrike">
                <a:solidFill>
                  <a:srgbClr val="5B6071"/>
                </a:solidFill>
                <a:latin typeface="Epilogue"/>
                <a:ea typeface="Epilogue"/>
                <a:cs typeface="Epilogue"/>
                <a:sym typeface="Epilogue"/>
              </a:rPr>
              <a:t> in engagement and churn delay attributable specifically to highlight notifications, beyond natural retention patterns.</a:t>
            </a:r>
            <a:endParaRPr b="0" i="0" sz="1400" u="none" cap="none" strike="noStrike"/>
          </a:p>
        </p:txBody>
      </p:sp>
      <p:sp>
        <p:nvSpPr>
          <p:cNvPr id="564" name="Google Shape;564;p58"/>
          <p:cNvSpPr/>
          <p:nvPr/>
        </p:nvSpPr>
        <p:spPr>
          <a:xfrm>
            <a:off x="793819" y="5402639"/>
            <a:ext cx="531000" cy="1053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01</a:t>
            </a:r>
            <a:endParaRPr b="0" i="0" sz="1400" u="none" cap="none" strike="noStrike"/>
          </a:p>
        </p:txBody>
      </p:sp>
      <p:sp>
        <p:nvSpPr>
          <p:cNvPr id="565" name="Google Shape;565;p58"/>
          <p:cNvSpPr/>
          <p:nvPr/>
        </p:nvSpPr>
        <p:spPr>
          <a:xfrm>
            <a:off x="793790" y="5566529"/>
            <a:ext cx="4226600" cy="2286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8"/>
          <p:cNvSpPr/>
          <p:nvPr/>
        </p:nvSpPr>
        <p:spPr>
          <a:xfrm>
            <a:off x="793790" y="5702975"/>
            <a:ext cx="3058835"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Identify Responsive Cohorts</a:t>
            </a:r>
            <a:endParaRPr b="0" i="0" sz="1750" u="none" cap="none" strike="noStrike"/>
          </a:p>
        </p:txBody>
      </p:sp>
      <p:sp>
        <p:nvSpPr>
          <p:cNvPr id="567" name="Google Shape;567;p58"/>
          <p:cNvSpPr/>
          <p:nvPr/>
        </p:nvSpPr>
        <p:spPr>
          <a:xfrm>
            <a:off x="793790" y="6095286"/>
            <a:ext cx="4226600"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Determine which user segments show strongest positive response to notifications</a:t>
            </a:r>
            <a:endParaRPr b="0" i="0" sz="1400" u="none" cap="none" strike="noStrike"/>
          </a:p>
        </p:txBody>
      </p:sp>
      <p:sp>
        <p:nvSpPr>
          <p:cNvPr id="568" name="Google Shape;568;p58"/>
          <p:cNvSpPr/>
          <p:nvPr/>
        </p:nvSpPr>
        <p:spPr>
          <a:xfrm>
            <a:off x="5201875" y="5281025"/>
            <a:ext cx="678900" cy="226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02</a:t>
            </a:r>
            <a:endParaRPr b="0" i="0" sz="1400" u="none" cap="none" strike="noStrike"/>
          </a:p>
        </p:txBody>
      </p:sp>
      <p:sp>
        <p:nvSpPr>
          <p:cNvPr id="569" name="Google Shape;569;p58"/>
          <p:cNvSpPr/>
          <p:nvPr/>
        </p:nvSpPr>
        <p:spPr>
          <a:xfrm>
            <a:off x="5201841" y="5566529"/>
            <a:ext cx="4226600" cy="2286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8"/>
          <p:cNvSpPr/>
          <p:nvPr/>
        </p:nvSpPr>
        <p:spPr>
          <a:xfrm>
            <a:off x="5201841" y="5702975"/>
            <a:ext cx="3128129"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Measure Incremental Impact</a:t>
            </a:r>
            <a:endParaRPr b="0" i="0" sz="1750" u="none" cap="none" strike="noStrike"/>
          </a:p>
        </p:txBody>
      </p:sp>
      <p:sp>
        <p:nvSpPr>
          <p:cNvPr id="571" name="Google Shape;571;p58"/>
          <p:cNvSpPr/>
          <p:nvPr/>
        </p:nvSpPr>
        <p:spPr>
          <a:xfrm>
            <a:off x="5201841" y="6095286"/>
            <a:ext cx="4226600"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Quantify the additional engagement and lifetime extension beyond control group</a:t>
            </a:r>
            <a:endParaRPr b="0" i="0" sz="1400" u="none" cap="none" strike="noStrike"/>
          </a:p>
        </p:txBody>
      </p:sp>
      <p:sp>
        <p:nvSpPr>
          <p:cNvPr id="572" name="Google Shape;572;p58"/>
          <p:cNvSpPr/>
          <p:nvPr/>
        </p:nvSpPr>
        <p:spPr>
          <a:xfrm>
            <a:off x="9609914" y="5281025"/>
            <a:ext cx="531000" cy="226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Fraunces"/>
              <a:buNone/>
            </a:pPr>
            <a:r>
              <a:rPr b="0" i="0" lang="en-US" sz="1400" u="none" cap="none" strike="noStrike">
                <a:solidFill>
                  <a:srgbClr val="5B6071"/>
                </a:solidFill>
                <a:latin typeface="Fraunces"/>
                <a:ea typeface="Fraunces"/>
                <a:cs typeface="Fraunces"/>
                <a:sym typeface="Fraunces"/>
              </a:rPr>
              <a:t>03</a:t>
            </a:r>
            <a:endParaRPr b="0" i="0" sz="1400" u="none" cap="none" strike="noStrike"/>
          </a:p>
        </p:txBody>
      </p:sp>
      <p:sp>
        <p:nvSpPr>
          <p:cNvPr id="573" name="Google Shape;573;p58"/>
          <p:cNvSpPr/>
          <p:nvPr/>
        </p:nvSpPr>
        <p:spPr>
          <a:xfrm>
            <a:off x="9609892" y="5566529"/>
            <a:ext cx="4226719" cy="2286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8"/>
          <p:cNvSpPr/>
          <p:nvPr/>
        </p:nvSpPr>
        <p:spPr>
          <a:xfrm>
            <a:off x="9609892" y="5702975"/>
            <a:ext cx="2817614"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Enable Efficient Targeting</a:t>
            </a:r>
            <a:endParaRPr b="0" i="0" sz="1750" u="none" cap="none" strike="noStrike"/>
          </a:p>
        </p:txBody>
      </p:sp>
      <p:sp>
        <p:nvSpPr>
          <p:cNvPr id="575" name="Google Shape;575;p58"/>
          <p:cNvSpPr/>
          <p:nvPr/>
        </p:nvSpPr>
        <p:spPr>
          <a:xfrm>
            <a:off x="9609892" y="6095286"/>
            <a:ext cx="4226719"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Focus retention resources on cohorts where notifications deliver highest ROI</a:t>
            </a:r>
            <a:endParaRPr b="0" i="0" sz="1400" u="none" cap="none" strike="noStrike"/>
          </a:p>
        </p:txBody>
      </p:sp>
      <p:sp>
        <p:nvSpPr>
          <p:cNvPr id="576" name="Google Shape;576;p58"/>
          <p:cNvSpPr/>
          <p:nvPr/>
        </p:nvSpPr>
        <p:spPr>
          <a:xfrm>
            <a:off x="793790" y="7015996"/>
            <a:ext cx="13042821"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This approach transforms retention from broad campaigns into </a:t>
            </a:r>
            <a:r>
              <a:rPr b="1" i="0" lang="en-US" sz="1400" u="none" cap="none" strike="noStrike">
                <a:solidFill>
                  <a:srgbClr val="5B6071"/>
                </a:solidFill>
                <a:latin typeface="Epilogue"/>
                <a:ea typeface="Epilogue"/>
                <a:cs typeface="Epilogue"/>
                <a:sym typeface="Epilogue"/>
              </a:rPr>
              <a:t>precision targeting</a:t>
            </a:r>
            <a:r>
              <a:rPr b="0" i="0" lang="en-US" sz="1400" u="none" cap="none" strike="noStrike">
                <a:solidFill>
                  <a:srgbClr val="5B6071"/>
                </a:solidFill>
                <a:latin typeface="Epilogue"/>
                <a:ea typeface="Epilogue"/>
                <a:cs typeface="Epilogue"/>
                <a:sym typeface="Epilogue"/>
              </a:rPr>
              <a:t>, maximizing impact while minimizing notification fatigue across the user base.</a:t>
            </a:r>
            <a:endParaRPr b="0" i="0" sz="14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1"/>
          <p:cNvSpPr/>
          <p:nvPr/>
        </p:nvSpPr>
        <p:spPr>
          <a:xfrm>
            <a:off x="793790" y="742593"/>
            <a:ext cx="6653570" cy="60245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3750"/>
              <a:buFont typeface="Fraunces"/>
              <a:buNone/>
            </a:pPr>
            <a:r>
              <a:rPr b="0" i="0" lang="en-US" sz="3750" u="none" cap="none" strike="noStrike">
                <a:solidFill>
                  <a:srgbClr val="000000"/>
                </a:solidFill>
                <a:latin typeface="Fraunces"/>
                <a:ea typeface="Fraunces"/>
                <a:cs typeface="Fraunces"/>
                <a:sym typeface="Fraunces"/>
              </a:rPr>
              <a:t>Team Presentation Structure</a:t>
            </a:r>
            <a:endParaRPr b="0" i="0" sz="3750" u="none" cap="none" strike="noStrike"/>
          </a:p>
        </p:txBody>
      </p:sp>
      <p:sp>
        <p:nvSpPr>
          <p:cNvPr id="145" name="Google Shape;145;p41"/>
          <p:cNvSpPr/>
          <p:nvPr/>
        </p:nvSpPr>
        <p:spPr>
          <a:xfrm>
            <a:off x="7303770" y="1730573"/>
            <a:ext cx="22860" cy="5756315"/>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1"/>
          <p:cNvSpPr/>
          <p:nvPr/>
        </p:nvSpPr>
        <p:spPr>
          <a:xfrm>
            <a:off x="6542782" y="1935956"/>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1"/>
          <p:cNvSpPr/>
          <p:nvPr/>
        </p:nvSpPr>
        <p:spPr>
          <a:xfrm>
            <a:off x="7098328" y="1730573"/>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1"/>
          <p:cNvSpPr/>
          <p:nvPr/>
        </p:nvSpPr>
        <p:spPr>
          <a:xfrm>
            <a:off x="7170539" y="1766649"/>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1</a:t>
            </a:r>
            <a:endParaRPr b="0" i="0" sz="2250" u="none" cap="none" strike="noStrike"/>
          </a:p>
        </p:txBody>
      </p:sp>
      <p:sp>
        <p:nvSpPr>
          <p:cNvPr id="149" name="Google Shape;149;p41"/>
          <p:cNvSpPr/>
          <p:nvPr/>
        </p:nvSpPr>
        <p:spPr>
          <a:xfrm>
            <a:off x="2591991" y="1796772"/>
            <a:ext cx="3759279" cy="301228"/>
          </a:xfrm>
          <a:prstGeom prst="rect">
            <a:avLst/>
          </a:prstGeom>
          <a:noFill/>
          <a:ln>
            <a:noFill/>
          </a:ln>
        </p:spPr>
        <p:txBody>
          <a:bodyPr anchorCtr="0" anchor="t" bIns="0" lIns="0" spcFirstLastPara="1" rIns="0" wrap="square" tIns="0">
            <a:noAutofit/>
          </a:bodyPr>
          <a:lstStyle/>
          <a:p>
            <a:pPr indent="0" lvl="0" marL="0" marR="0" rtl="0" algn="r">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Jess: Problem &amp; Business Impact</a:t>
            </a:r>
            <a:endParaRPr b="0" i="0" sz="1850" u="none" cap="none" strike="noStrike"/>
          </a:p>
        </p:txBody>
      </p:sp>
      <p:sp>
        <p:nvSpPr>
          <p:cNvPr id="150" name="Google Shape;150;p41"/>
          <p:cNvSpPr/>
          <p:nvPr/>
        </p:nvSpPr>
        <p:spPr>
          <a:xfrm>
            <a:off x="793790" y="2213610"/>
            <a:ext cx="5557480" cy="616744"/>
          </a:xfrm>
          <a:prstGeom prst="rect">
            <a:avLst/>
          </a:prstGeom>
          <a:noFill/>
          <a:ln>
            <a:noFill/>
          </a:ln>
        </p:spPr>
        <p:txBody>
          <a:bodyPr anchorCtr="0" anchor="t" bIns="0" lIns="0" spcFirstLastPara="1" rIns="0" wrap="square" tIns="0">
            <a:noAutofit/>
          </a:bodyPr>
          <a:lstStyle/>
          <a:p>
            <a:pPr indent="0" lvl="0" marL="0" marR="0" rtl="0" algn="r">
              <a:lnSpc>
                <a:spcPct val="160000"/>
              </a:lnSpc>
              <a:spcBef>
                <a:spcPts val="0"/>
              </a:spcBef>
              <a:spcAft>
                <a:spcPts val="0"/>
              </a:spcAft>
              <a:buClr>
                <a:srgbClr val="5B6071"/>
              </a:buClr>
              <a:buSzPts val="1500"/>
              <a:buFont typeface="Epilogue"/>
              <a:buNone/>
            </a:pPr>
            <a:r>
              <a:rPr lang="en-US" sz="1500">
                <a:solidFill>
                  <a:srgbClr val="5B6071"/>
                </a:solidFill>
                <a:latin typeface="Epilogue"/>
                <a:ea typeface="Epilogue"/>
                <a:cs typeface="Epilogue"/>
                <a:sym typeface="Epilogue"/>
              </a:rPr>
              <a:t>Establishing the core problem, project goals, significance, early insights, and key stakeholders  </a:t>
            </a:r>
            <a:endParaRPr b="0" i="0" sz="1500" u="none" cap="none" strike="noStrike"/>
          </a:p>
        </p:txBody>
      </p:sp>
      <p:sp>
        <p:nvSpPr>
          <p:cNvPr id="151" name="Google Shape;151;p41"/>
          <p:cNvSpPr/>
          <p:nvPr/>
        </p:nvSpPr>
        <p:spPr>
          <a:xfrm>
            <a:off x="7509212" y="3092648"/>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1"/>
          <p:cNvSpPr/>
          <p:nvPr/>
        </p:nvSpPr>
        <p:spPr>
          <a:xfrm>
            <a:off x="7098328" y="2887266"/>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1"/>
          <p:cNvSpPr/>
          <p:nvPr/>
        </p:nvSpPr>
        <p:spPr>
          <a:xfrm>
            <a:off x="7170539" y="2923342"/>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2</a:t>
            </a:r>
            <a:endParaRPr b="0" i="0" sz="2250" u="none" cap="none" strike="noStrike"/>
          </a:p>
        </p:txBody>
      </p:sp>
      <p:sp>
        <p:nvSpPr>
          <p:cNvPr id="154" name="Google Shape;154;p41"/>
          <p:cNvSpPr/>
          <p:nvPr/>
        </p:nvSpPr>
        <p:spPr>
          <a:xfrm>
            <a:off x="8279130" y="2953464"/>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Yash: Data &amp; EDA</a:t>
            </a:r>
            <a:endParaRPr b="0" i="0" sz="1850" u="none" cap="none" strike="noStrike"/>
          </a:p>
        </p:txBody>
      </p:sp>
      <p:sp>
        <p:nvSpPr>
          <p:cNvPr id="155" name="Google Shape;155;p41"/>
          <p:cNvSpPr/>
          <p:nvPr/>
        </p:nvSpPr>
        <p:spPr>
          <a:xfrm>
            <a:off x="8279130" y="3370302"/>
            <a:ext cx="5557480"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Exploring the synthetic dataset, notification engagement patterns, and user segmentation insights</a:t>
            </a:r>
            <a:endParaRPr b="0" i="0" sz="1500" u="none" cap="none" strike="noStrike"/>
          </a:p>
        </p:txBody>
      </p:sp>
      <p:sp>
        <p:nvSpPr>
          <p:cNvPr id="156" name="Google Shape;156;p41"/>
          <p:cNvSpPr/>
          <p:nvPr/>
        </p:nvSpPr>
        <p:spPr>
          <a:xfrm>
            <a:off x="6542782" y="4089678"/>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1"/>
          <p:cNvSpPr/>
          <p:nvPr/>
        </p:nvSpPr>
        <p:spPr>
          <a:xfrm>
            <a:off x="7098328" y="3884295"/>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1"/>
          <p:cNvSpPr/>
          <p:nvPr/>
        </p:nvSpPr>
        <p:spPr>
          <a:xfrm>
            <a:off x="7170539" y="3920371"/>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3</a:t>
            </a:r>
            <a:endParaRPr b="0" i="0" sz="2250" u="none" cap="none" strike="noStrike"/>
          </a:p>
        </p:txBody>
      </p:sp>
      <p:sp>
        <p:nvSpPr>
          <p:cNvPr id="159" name="Google Shape;159;p41"/>
          <p:cNvSpPr/>
          <p:nvPr/>
        </p:nvSpPr>
        <p:spPr>
          <a:xfrm>
            <a:off x="3941326" y="3950494"/>
            <a:ext cx="2409944" cy="301228"/>
          </a:xfrm>
          <a:prstGeom prst="rect">
            <a:avLst/>
          </a:prstGeom>
          <a:noFill/>
          <a:ln>
            <a:noFill/>
          </a:ln>
        </p:spPr>
        <p:txBody>
          <a:bodyPr anchorCtr="0" anchor="t" bIns="0" lIns="0" spcFirstLastPara="1" rIns="0" wrap="square" tIns="0">
            <a:noAutofit/>
          </a:bodyPr>
          <a:lstStyle/>
          <a:p>
            <a:pPr indent="0" lvl="0" marL="0" marR="0" rtl="0" algn="r">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Robert: Modeling</a:t>
            </a:r>
            <a:endParaRPr b="0" i="0" sz="1850" u="none" cap="none" strike="noStrike"/>
          </a:p>
        </p:txBody>
      </p:sp>
      <p:sp>
        <p:nvSpPr>
          <p:cNvPr id="160" name="Google Shape;160;p41"/>
          <p:cNvSpPr/>
          <p:nvPr/>
        </p:nvSpPr>
        <p:spPr>
          <a:xfrm>
            <a:off x="793790" y="4367332"/>
            <a:ext cx="5557480" cy="616744"/>
          </a:xfrm>
          <a:prstGeom prst="rect">
            <a:avLst/>
          </a:prstGeom>
          <a:noFill/>
          <a:ln>
            <a:noFill/>
          </a:ln>
        </p:spPr>
        <p:txBody>
          <a:bodyPr anchorCtr="0" anchor="t" bIns="0" lIns="0" spcFirstLastPara="1" rIns="0" wrap="square" tIns="0">
            <a:noAutofit/>
          </a:bodyPr>
          <a:lstStyle/>
          <a:p>
            <a:pPr indent="0" lvl="0" marL="0" marR="0" rtl="0" algn="r">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Technical deep dive into drift-based churn prediction and causal uplift modeling approaches</a:t>
            </a:r>
            <a:endParaRPr b="0" i="0" sz="1500" u="none" cap="none" strike="noStrike"/>
          </a:p>
        </p:txBody>
      </p:sp>
      <p:sp>
        <p:nvSpPr>
          <p:cNvPr id="161" name="Google Shape;161;p41"/>
          <p:cNvSpPr/>
          <p:nvPr/>
        </p:nvSpPr>
        <p:spPr>
          <a:xfrm>
            <a:off x="7509212" y="5086707"/>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1"/>
          <p:cNvSpPr/>
          <p:nvPr/>
        </p:nvSpPr>
        <p:spPr>
          <a:xfrm>
            <a:off x="7098328" y="4881324"/>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1"/>
          <p:cNvSpPr/>
          <p:nvPr/>
        </p:nvSpPr>
        <p:spPr>
          <a:xfrm>
            <a:off x="7170539" y="4917400"/>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4</a:t>
            </a:r>
            <a:endParaRPr b="0" i="0" sz="2250" u="none" cap="none" strike="noStrike"/>
          </a:p>
        </p:txBody>
      </p:sp>
      <p:sp>
        <p:nvSpPr>
          <p:cNvPr id="164" name="Google Shape;164;p41"/>
          <p:cNvSpPr/>
          <p:nvPr/>
        </p:nvSpPr>
        <p:spPr>
          <a:xfrm>
            <a:off x="8279123" y="4947525"/>
            <a:ext cx="47133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Fiona: Prototype </a:t>
            </a:r>
            <a:r>
              <a:rPr lang="en-US" sz="1850">
                <a:solidFill>
                  <a:srgbClr val="5B6071"/>
                </a:solidFill>
                <a:latin typeface="Fraunces"/>
                <a:ea typeface="Fraunces"/>
                <a:cs typeface="Fraunces"/>
                <a:sym typeface="Fraunces"/>
              </a:rPr>
              <a:t>&amp; Data </a:t>
            </a:r>
            <a:r>
              <a:rPr lang="en-US" sz="1850">
                <a:solidFill>
                  <a:srgbClr val="5B6071"/>
                </a:solidFill>
                <a:latin typeface="Fraunces"/>
                <a:ea typeface="Fraunces"/>
                <a:cs typeface="Fraunces"/>
                <a:sym typeface="Fraunces"/>
              </a:rPr>
              <a:t>Pipeline</a:t>
            </a:r>
            <a:endParaRPr b="0" i="0" sz="1850" u="none" cap="none" strike="noStrike"/>
          </a:p>
        </p:txBody>
      </p:sp>
      <p:sp>
        <p:nvSpPr>
          <p:cNvPr id="165" name="Google Shape;165;p41"/>
          <p:cNvSpPr/>
          <p:nvPr/>
        </p:nvSpPr>
        <p:spPr>
          <a:xfrm>
            <a:off x="8279130" y="5364361"/>
            <a:ext cx="5557480"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lang="en-US" sz="1500">
                <a:solidFill>
                  <a:srgbClr val="5B6071"/>
                </a:solidFill>
                <a:latin typeface="Epilogue"/>
                <a:ea typeface="Epilogue"/>
                <a:cs typeface="Epilogue"/>
                <a:sym typeface="Epilogue"/>
              </a:rPr>
              <a:t>Building dashboard prototype in Figma and proposing the technical flow to keep it updated in production</a:t>
            </a:r>
            <a:endParaRPr b="0" i="0" sz="1500" u="none" cap="none" strike="noStrike">
              <a:highlight>
                <a:schemeClr val="accent4"/>
              </a:highlight>
            </a:endParaRPr>
          </a:p>
        </p:txBody>
      </p:sp>
      <p:sp>
        <p:nvSpPr>
          <p:cNvPr id="166" name="Google Shape;166;p41"/>
          <p:cNvSpPr/>
          <p:nvPr/>
        </p:nvSpPr>
        <p:spPr>
          <a:xfrm>
            <a:off x="6542782" y="6083737"/>
            <a:ext cx="578406" cy="22860"/>
          </a:xfrm>
          <a:prstGeom prst="roundRect">
            <a:avLst>
              <a:gd fmla="val 354232" name="adj"/>
            </a:avLst>
          </a:prstGeom>
          <a:solidFill>
            <a:srgbClr val="C1C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1"/>
          <p:cNvSpPr/>
          <p:nvPr/>
        </p:nvSpPr>
        <p:spPr>
          <a:xfrm>
            <a:off x="7098328" y="5878354"/>
            <a:ext cx="433745" cy="433745"/>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1"/>
          <p:cNvSpPr/>
          <p:nvPr/>
        </p:nvSpPr>
        <p:spPr>
          <a:xfrm>
            <a:off x="7170539" y="5914430"/>
            <a:ext cx="289203" cy="3614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5</a:t>
            </a:r>
            <a:endParaRPr b="0" i="0" sz="2250" u="none" cap="none" strike="noStrike"/>
          </a:p>
        </p:txBody>
      </p:sp>
      <p:sp>
        <p:nvSpPr>
          <p:cNvPr id="169" name="Google Shape;169;p41"/>
          <p:cNvSpPr/>
          <p:nvPr/>
        </p:nvSpPr>
        <p:spPr>
          <a:xfrm>
            <a:off x="2599968" y="5944553"/>
            <a:ext cx="3751302" cy="301228"/>
          </a:xfrm>
          <a:prstGeom prst="rect">
            <a:avLst/>
          </a:prstGeom>
          <a:noFill/>
          <a:ln>
            <a:noFill/>
          </a:ln>
        </p:spPr>
        <p:txBody>
          <a:bodyPr anchorCtr="0" anchor="t" bIns="0" lIns="0" spcFirstLastPara="1" rIns="0" wrap="square" tIns="0">
            <a:noAutofit/>
          </a:bodyPr>
          <a:lstStyle/>
          <a:p>
            <a:pPr indent="0" lvl="0" marL="0" marR="0" rtl="0" algn="r">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Madina: Governance &amp; Roadmap</a:t>
            </a:r>
            <a:endParaRPr b="0" i="0" sz="1850" u="none" cap="none" strike="noStrike"/>
          </a:p>
        </p:txBody>
      </p:sp>
      <p:sp>
        <p:nvSpPr>
          <p:cNvPr id="170" name="Google Shape;170;p41"/>
          <p:cNvSpPr/>
          <p:nvPr/>
        </p:nvSpPr>
        <p:spPr>
          <a:xfrm>
            <a:off x="793790" y="6361390"/>
            <a:ext cx="5557480" cy="616744"/>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Addressing ethical considerations, limitations, and implementation pathway forward</a:t>
            </a:r>
            <a:endParaRPr sz="1500">
              <a:solidFill>
                <a:srgbClr val="5B6071"/>
              </a:solidFill>
              <a:latin typeface="Epilogue"/>
              <a:ea typeface="Epilogue"/>
              <a:cs typeface="Epilogue"/>
              <a:sym typeface="Epilogue"/>
            </a:endParaRPr>
          </a:p>
          <a:p>
            <a:pPr indent="0" lvl="0" marL="0" marR="0" rtl="0" algn="r">
              <a:lnSpc>
                <a:spcPct val="160000"/>
              </a:lnSpc>
              <a:spcBef>
                <a:spcPts val="0"/>
              </a:spcBef>
              <a:spcAft>
                <a:spcPts val="0"/>
              </a:spcAft>
              <a:buClr>
                <a:srgbClr val="5B6071"/>
              </a:buClr>
              <a:buSzPts val="1500"/>
              <a:buFont typeface="Epilogue"/>
              <a:buNone/>
            </a:pPr>
            <a:r>
              <a:t/>
            </a:r>
            <a:endParaRPr sz="1500">
              <a:solidFill>
                <a:srgbClr val="5B6071"/>
              </a:solidFill>
              <a:highlight>
                <a:schemeClr val="accent4"/>
              </a:highlight>
              <a:latin typeface="Epilogue"/>
              <a:ea typeface="Epilogue"/>
              <a:cs typeface="Epilogue"/>
              <a:sym typeface="Epilog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preencoded.png" id="582" name="Google Shape;582;p5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83" name="Google Shape;583;p59"/>
          <p:cNvSpPr/>
          <p:nvPr/>
        </p:nvSpPr>
        <p:spPr>
          <a:xfrm>
            <a:off x="6280190" y="683300"/>
            <a:ext cx="4625459"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Model Evaluation Strategy</a:t>
            </a:r>
            <a:endParaRPr b="0" i="0" sz="2900" u="none" cap="none" strike="noStrike"/>
          </a:p>
        </p:txBody>
      </p:sp>
      <p:sp>
        <p:nvSpPr>
          <p:cNvPr id="584" name="Google Shape;584;p59"/>
          <p:cNvSpPr/>
          <p:nvPr/>
        </p:nvSpPr>
        <p:spPr>
          <a:xfrm>
            <a:off x="6280190" y="1203008"/>
            <a:ext cx="3684270" cy="2763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Multi-Faceted Validation Approach</a:t>
            </a:r>
            <a:endParaRPr b="0" i="0" sz="1700" u="none" cap="none" strike="noStrike"/>
          </a:p>
        </p:txBody>
      </p:sp>
      <p:sp>
        <p:nvSpPr>
          <p:cNvPr id="585" name="Google Shape;585;p59"/>
          <p:cNvSpPr/>
          <p:nvPr/>
        </p:nvSpPr>
        <p:spPr>
          <a:xfrm>
            <a:off x="6280190" y="1847850"/>
            <a:ext cx="1853089"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Performance Metrics</a:t>
            </a:r>
            <a:endParaRPr b="0" i="0" sz="1450" u="none" cap="none" strike="noStrike"/>
          </a:p>
        </p:txBody>
      </p:sp>
      <p:sp>
        <p:nvSpPr>
          <p:cNvPr id="586" name="Google Shape;586;p59"/>
          <p:cNvSpPr/>
          <p:nvPr/>
        </p:nvSpPr>
        <p:spPr>
          <a:xfrm>
            <a:off x="6280190" y="2225635"/>
            <a:ext cx="35984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Retention curves:</a:t>
            </a:r>
            <a:r>
              <a:rPr b="0" i="0" lang="en-US" sz="1150" u="none" cap="none" strike="noStrike">
                <a:solidFill>
                  <a:srgbClr val="5B6071"/>
                </a:solidFill>
                <a:latin typeface="Epilogue"/>
                <a:ea typeface="Epilogue"/>
                <a:cs typeface="Epilogue"/>
                <a:sym typeface="Epilogue"/>
              </a:rPr>
              <a:t> Visualize survival differences between risk tiers</a:t>
            </a:r>
            <a:endParaRPr b="0" i="0" sz="1150" u="none" cap="none" strike="noStrike"/>
          </a:p>
        </p:txBody>
      </p:sp>
      <p:sp>
        <p:nvSpPr>
          <p:cNvPr id="587" name="Google Shape;587;p59"/>
          <p:cNvSpPr/>
          <p:nvPr/>
        </p:nvSpPr>
        <p:spPr>
          <a:xfrm>
            <a:off x="6280190" y="2748677"/>
            <a:ext cx="35984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Precision-Recall curves:</a:t>
            </a:r>
            <a:r>
              <a:rPr b="0" i="0" lang="en-US" sz="1150" u="none" cap="none" strike="noStrike">
                <a:solidFill>
                  <a:srgbClr val="5B6071"/>
                </a:solidFill>
                <a:latin typeface="Epilogue"/>
                <a:ea typeface="Epilogue"/>
                <a:cs typeface="Epilogue"/>
                <a:sym typeface="Epilogue"/>
              </a:rPr>
              <a:t> Optimize classification thresholds for business needs</a:t>
            </a:r>
            <a:endParaRPr b="0" i="0" sz="1150" u="none" cap="none" strike="noStrike"/>
          </a:p>
        </p:txBody>
      </p:sp>
      <p:sp>
        <p:nvSpPr>
          <p:cNvPr id="588" name="Google Shape;588;p59"/>
          <p:cNvSpPr/>
          <p:nvPr/>
        </p:nvSpPr>
        <p:spPr>
          <a:xfrm>
            <a:off x="6280190" y="3271718"/>
            <a:ext cx="35984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ROC-AUC:</a:t>
            </a:r>
            <a:r>
              <a:rPr b="0" i="0" lang="en-US" sz="1150" u="none" cap="none" strike="noStrike">
                <a:solidFill>
                  <a:srgbClr val="5B6071"/>
                </a:solidFill>
                <a:latin typeface="Epilogue"/>
                <a:ea typeface="Epilogue"/>
                <a:cs typeface="Epilogue"/>
                <a:sym typeface="Epilogue"/>
              </a:rPr>
              <a:t> Measure overall discriminative power</a:t>
            </a:r>
            <a:endParaRPr b="0" i="0" sz="1150" u="none" cap="none" strike="noStrike"/>
          </a:p>
        </p:txBody>
      </p:sp>
      <p:sp>
        <p:nvSpPr>
          <p:cNvPr id="589" name="Google Shape;589;p59"/>
          <p:cNvSpPr/>
          <p:nvPr/>
        </p:nvSpPr>
        <p:spPr>
          <a:xfrm>
            <a:off x="10245804" y="1847850"/>
            <a:ext cx="2148126"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Interpretability Analysis</a:t>
            </a:r>
            <a:endParaRPr b="0" i="0" sz="1450" u="none" cap="none" strike="noStrike"/>
          </a:p>
        </p:txBody>
      </p:sp>
      <p:sp>
        <p:nvSpPr>
          <p:cNvPr id="590" name="Google Shape;590;p59"/>
          <p:cNvSpPr/>
          <p:nvPr/>
        </p:nvSpPr>
        <p:spPr>
          <a:xfrm>
            <a:off x="10245800" y="2225630"/>
            <a:ext cx="3598500" cy="2304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SHAP values:</a:t>
            </a:r>
            <a:r>
              <a:rPr b="0" i="0" lang="en-US" sz="1150" u="none" cap="none" strike="noStrike">
                <a:solidFill>
                  <a:srgbClr val="5B6071"/>
                </a:solidFill>
                <a:latin typeface="Epilogue"/>
                <a:ea typeface="Epilogue"/>
                <a:cs typeface="Epilogue"/>
                <a:sym typeface="Epilogue"/>
              </a:rPr>
              <a:t> Drift features dominate importance </a:t>
            </a:r>
            <a:endParaRPr b="0" i="0" sz="1150" u="none" cap="none" strike="noStrike"/>
          </a:p>
        </p:txBody>
      </p:sp>
      <p:sp>
        <p:nvSpPr>
          <p:cNvPr id="591" name="Google Shape;591;p59"/>
          <p:cNvSpPr/>
          <p:nvPr/>
        </p:nvSpPr>
        <p:spPr>
          <a:xfrm>
            <a:off x="10245792" y="2487102"/>
            <a:ext cx="3598500" cy="4716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Feature contributions:</a:t>
            </a:r>
            <a:r>
              <a:rPr b="0" i="0" lang="en-US" sz="1150" u="none" cap="none" strike="noStrike">
                <a:solidFill>
                  <a:srgbClr val="5B6071"/>
                </a:solidFill>
                <a:latin typeface="Epilogue"/>
                <a:ea typeface="Epilogue"/>
                <a:cs typeface="Epilogue"/>
                <a:sym typeface="Epilogue"/>
              </a:rPr>
              <a:t> Validate that model relies on business-relevant signals</a:t>
            </a:r>
            <a:endParaRPr b="0" i="0" sz="1150" u="none" cap="none" strike="noStrike"/>
          </a:p>
        </p:txBody>
      </p:sp>
      <p:sp>
        <p:nvSpPr>
          <p:cNvPr id="592" name="Google Shape;592;p59"/>
          <p:cNvSpPr/>
          <p:nvPr/>
        </p:nvSpPr>
        <p:spPr>
          <a:xfrm>
            <a:off x="10245792" y="3010143"/>
            <a:ext cx="3598500" cy="4716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1" i="0" lang="en-US" sz="1150" u="none" cap="none" strike="noStrike">
                <a:solidFill>
                  <a:srgbClr val="5B6071"/>
                </a:solidFill>
                <a:latin typeface="Epilogue"/>
                <a:ea typeface="Epilogue"/>
                <a:cs typeface="Epilogue"/>
                <a:sym typeface="Epilogue"/>
              </a:rPr>
              <a:t>Cohort-level uplift:</a:t>
            </a:r>
            <a:r>
              <a:rPr b="0" i="0" lang="en-US" sz="1150" u="none" cap="none" strike="noStrike">
                <a:solidFill>
                  <a:srgbClr val="5B6071"/>
                </a:solidFill>
                <a:latin typeface="Epilogue"/>
                <a:ea typeface="Epilogue"/>
                <a:cs typeface="Epilogue"/>
                <a:sym typeface="Epilogue"/>
              </a:rPr>
              <a:t> Evaluate notification impact across segments</a:t>
            </a:r>
            <a:endParaRPr b="0" i="0" sz="1150" u="none" cap="none" strike="noStrike"/>
          </a:p>
        </p:txBody>
      </p:sp>
      <p:sp>
        <p:nvSpPr>
          <p:cNvPr id="593" name="Google Shape;593;p59"/>
          <p:cNvSpPr/>
          <p:nvPr/>
        </p:nvSpPr>
        <p:spPr>
          <a:xfrm>
            <a:off x="6280190" y="3960614"/>
            <a:ext cx="7556421" cy="884515"/>
          </a:xfrm>
          <a:prstGeom prst="roundRect">
            <a:avLst>
              <a:gd fmla="val 700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9"/>
          <p:cNvSpPr/>
          <p:nvPr/>
        </p:nvSpPr>
        <p:spPr>
          <a:xfrm>
            <a:off x="6295430" y="3975854"/>
            <a:ext cx="589717" cy="854035"/>
          </a:xfrm>
          <a:prstGeom prst="roundRect">
            <a:avLst>
              <a:gd fmla="val 739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9"/>
          <p:cNvSpPr/>
          <p:nvPr/>
        </p:nvSpPr>
        <p:spPr>
          <a:xfrm>
            <a:off x="7032546" y="4123253"/>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Predictive Accuracy</a:t>
            </a:r>
            <a:endParaRPr b="0" i="0" sz="1450" u="none" cap="none" strike="noStrike"/>
          </a:p>
        </p:txBody>
      </p:sp>
      <p:sp>
        <p:nvSpPr>
          <p:cNvPr id="596" name="Google Shape;596;p59"/>
          <p:cNvSpPr/>
          <p:nvPr/>
        </p:nvSpPr>
        <p:spPr>
          <a:xfrm>
            <a:off x="7032546" y="4441984"/>
            <a:ext cx="664142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Model successfully separates high-risk from low-risk users with strong AUC performance</a:t>
            </a:r>
            <a:endParaRPr b="0" i="0" sz="1150" u="none" cap="none" strike="noStrike"/>
          </a:p>
        </p:txBody>
      </p:sp>
      <p:sp>
        <p:nvSpPr>
          <p:cNvPr id="597" name="Google Shape;597;p59"/>
          <p:cNvSpPr/>
          <p:nvPr/>
        </p:nvSpPr>
        <p:spPr>
          <a:xfrm>
            <a:off x="6280190" y="4992529"/>
            <a:ext cx="7556421" cy="884515"/>
          </a:xfrm>
          <a:prstGeom prst="roundRect">
            <a:avLst>
              <a:gd fmla="val 700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9"/>
          <p:cNvSpPr/>
          <p:nvPr/>
        </p:nvSpPr>
        <p:spPr>
          <a:xfrm>
            <a:off x="6295430" y="5007769"/>
            <a:ext cx="589717" cy="854035"/>
          </a:xfrm>
          <a:prstGeom prst="roundRect">
            <a:avLst>
              <a:gd fmla="val 739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9"/>
          <p:cNvSpPr/>
          <p:nvPr/>
        </p:nvSpPr>
        <p:spPr>
          <a:xfrm>
            <a:off x="7032546" y="5155168"/>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Marketing Value</a:t>
            </a:r>
            <a:endParaRPr b="0" i="0" sz="1450" u="none" cap="none" strike="noStrike"/>
          </a:p>
        </p:txBody>
      </p:sp>
      <p:sp>
        <p:nvSpPr>
          <p:cNvPr id="600" name="Google Shape;600;p59"/>
          <p:cNvSpPr/>
          <p:nvPr/>
        </p:nvSpPr>
        <p:spPr>
          <a:xfrm>
            <a:off x="7032546" y="5473898"/>
            <a:ext cx="664142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Risk tiers align with actionable marketing segments, enabling immediate deployment</a:t>
            </a:r>
            <a:endParaRPr b="0" i="0" sz="1150" u="none" cap="none" strike="noStrike"/>
          </a:p>
        </p:txBody>
      </p:sp>
      <p:sp>
        <p:nvSpPr>
          <p:cNvPr id="601" name="Google Shape;601;p59"/>
          <p:cNvSpPr/>
          <p:nvPr/>
        </p:nvSpPr>
        <p:spPr>
          <a:xfrm>
            <a:off x="6280190" y="6024443"/>
            <a:ext cx="7556421" cy="884515"/>
          </a:xfrm>
          <a:prstGeom prst="roundRect">
            <a:avLst>
              <a:gd fmla="val 7001"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9"/>
          <p:cNvSpPr/>
          <p:nvPr/>
        </p:nvSpPr>
        <p:spPr>
          <a:xfrm>
            <a:off x="6295430" y="6039683"/>
            <a:ext cx="589717" cy="854035"/>
          </a:xfrm>
          <a:prstGeom prst="roundRect">
            <a:avLst>
              <a:gd fmla="val 739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9"/>
          <p:cNvSpPr/>
          <p:nvPr/>
        </p:nvSpPr>
        <p:spPr>
          <a:xfrm>
            <a:off x="7032546" y="6187083"/>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Interpretability</a:t>
            </a:r>
            <a:endParaRPr b="0" i="0" sz="1450" u="none" cap="none" strike="noStrike"/>
          </a:p>
        </p:txBody>
      </p:sp>
      <p:sp>
        <p:nvSpPr>
          <p:cNvPr id="604" name="Google Shape;604;p59"/>
          <p:cNvSpPr/>
          <p:nvPr/>
        </p:nvSpPr>
        <p:spPr>
          <a:xfrm>
            <a:off x="7032546" y="6505813"/>
            <a:ext cx="664142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SHAP analysis confirms drift-based features drive predictions, building stakeholder trust</a:t>
            </a:r>
            <a:endParaRPr b="0" i="0" sz="1150" u="none" cap="none" strike="noStrike"/>
          </a:p>
        </p:txBody>
      </p:sp>
      <p:sp>
        <p:nvSpPr>
          <p:cNvPr id="605" name="Google Shape;605;p59"/>
          <p:cNvSpPr/>
          <p:nvPr/>
        </p:nvSpPr>
        <p:spPr>
          <a:xfrm>
            <a:off x="6280190" y="7074813"/>
            <a:ext cx="7556421"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Our evaluation prioritizes not just statistical performance, but </a:t>
            </a:r>
            <a:r>
              <a:rPr b="1" i="0" lang="en-US" sz="1150" u="none" cap="none" strike="noStrike">
                <a:solidFill>
                  <a:srgbClr val="5B6071"/>
                </a:solidFill>
                <a:latin typeface="Epilogue"/>
                <a:ea typeface="Epilogue"/>
                <a:cs typeface="Epilogue"/>
                <a:sym typeface="Epilogue"/>
              </a:rPr>
              <a:t>practical utility</a:t>
            </a:r>
            <a:r>
              <a:rPr b="0" i="0" lang="en-US" sz="1150" u="none" cap="none" strike="noStrike">
                <a:solidFill>
                  <a:srgbClr val="5B6071"/>
                </a:solidFill>
                <a:latin typeface="Epilogue"/>
                <a:ea typeface="Epilogue"/>
                <a:cs typeface="Epilogue"/>
                <a:sym typeface="Epilogue"/>
              </a:rPr>
              <a:t> for retention teams making daily targeting decisions.</a:t>
            </a:r>
            <a:endParaRPr b="0" i="0" sz="115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descr="preencoded.png" id="611" name="Google Shape;611;p6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12" name="Google Shape;612;p60"/>
          <p:cNvSpPr/>
          <p:nvPr/>
        </p:nvSpPr>
        <p:spPr>
          <a:xfrm>
            <a:off x="6280190" y="676513"/>
            <a:ext cx="5187672" cy="49613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3100"/>
              <a:buFont typeface="Fraunces"/>
              <a:buNone/>
            </a:pPr>
            <a:r>
              <a:rPr b="0" i="0" lang="en-US" sz="3100" u="none" cap="none" strike="noStrike">
                <a:solidFill>
                  <a:srgbClr val="000000"/>
                </a:solidFill>
                <a:latin typeface="Fraunces"/>
                <a:ea typeface="Fraunces"/>
                <a:cs typeface="Fraunces"/>
                <a:sym typeface="Fraunces"/>
              </a:rPr>
              <a:t>Notification Impact Results</a:t>
            </a:r>
            <a:endParaRPr b="0" i="0" sz="3100" u="none" cap="none" strike="noStrike"/>
          </a:p>
        </p:txBody>
      </p:sp>
      <p:sp>
        <p:nvSpPr>
          <p:cNvPr id="613" name="Google Shape;613;p60"/>
          <p:cNvSpPr/>
          <p:nvPr/>
        </p:nvSpPr>
        <p:spPr>
          <a:xfrm>
            <a:off x="6280190" y="1236107"/>
            <a:ext cx="3168015" cy="29765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00"/>
              </a:buClr>
              <a:buSzPts val="1850"/>
              <a:buFont typeface="Fraunces"/>
              <a:buNone/>
            </a:pPr>
            <a:r>
              <a:rPr b="0" i="0" lang="en-US" sz="1850" u="none" cap="none" strike="noStrike">
                <a:solidFill>
                  <a:srgbClr val="000000"/>
                </a:solidFill>
                <a:latin typeface="Fraunces"/>
                <a:ea typeface="Fraunces"/>
                <a:cs typeface="Fraunces"/>
                <a:sym typeface="Fraunces"/>
              </a:rPr>
              <a:t>Immediate Engagement Lift</a:t>
            </a:r>
            <a:endParaRPr b="0" i="0" sz="1850" u="none" cap="none" strike="noStrike"/>
          </a:p>
        </p:txBody>
      </p:sp>
      <p:sp>
        <p:nvSpPr>
          <p:cNvPr id="614" name="Google Shape;614;p60"/>
          <p:cNvSpPr/>
          <p:nvPr/>
        </p:nvSpPr>
        <p:spPr>
          <a:xfrm>
            <a:off x="6280190" y="1851184"/>
            <a:ext cx="2386489" cy="523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4100"/>
              <a:buFont typeface="Fraunces"/>
              <a:buNone/>
            </a:pPr>
            <a:r>
              <a:rPr b="0" i="0" lang="en-US" sz="4100" u="none" cap="none" strike="noStrike">
                <a:solidFill>
                  <a:srgbClr val="5B6071"/>
                </a:solidFill>
                <a:latin typeface="Fraunces"/>
                <a:ea typeface="Fraunces"/>
                <a:cs typeface="Fraunces"/>
                <a:sym typeface="Fraunces"/>
              </a:rPr>
              <a:t>1.5-2×</a:t>
            </a:r>
            <a:endParaRPr b="0" i="0" sz="4100" u="none" cap="none" strike="noStrike"/>
          </a:p>
        </p:txBody>
      </p:sp>
      <p:sp>
        <p:nvSpPr>
          <p:cNvPr id="615" name="Google Shape;615;p60"/>
          <p:cNvSpPr/>
          <p:nvPr/>
        </p:nvSpPr>
        <p:spPr>
          <a:xfrm>
            <a:off x="6481048" y="2573417"/>
            <a:ext cx="1984653" cy="248007"/>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5B6071"/>
              </a:buClr>
              <a:buSzPts val="1550"/>
              <a:buFont typeface="Fraunces"/>
              <a:buNone/>
            </a:pPr>
            <a:r>
              <a:rPr b="0" i="0" lang="en-US" sz="1550" u="none" cap="none" strike="noStrike">
                <a:solidFill>
                  <a:srgbClr val="5B6071"/>
                </a:solidFill>
                <a:latin typeface="Fraunces"/>
                <a:ea typeface="Fraunces"/>
                <a:cs typeface="Fraunces"/>
                <a:sym typeface="Fraunces"/>
              </a:rPr>
              <a:t>Session Frequency</a:t>
            </a:r>
            <a:endParaRPr b="0" i="0" sz="1550" u="none" cap="none" strike="noStrike"/>
          </a:p>
        </p:txBody>
      </p:sp>
      <p:sp>
        <p:nvSpPr>
          <p:cNvPr id="616" name="Google Shape;616;p60"/>
          <p:cNvSpPr/>
          <p:nvPr/>
        </p:nvSpPr>
        <p:spPr>
          <a:xfrm>
            <a:off x="6280190" y="2916674"/>
            <a:ext cx="2386489" cy="508159"/>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Immediate lift in activity within 7 days post-notification</a:t>
            </a:r>
            <a:endParaRPr b="0" i="0" sz="1250" u="none" cap="none" strike="noStrike"/>
          </a:p>
        </p:txBody>
      </p:sp>
      <p:sp>
        <p:nvSpPr>
          <p:cNvPr id="617" name="Google Shape;617;p60"/>
          <p:cNvSpPr/>
          <p:nvPr/>
        </p:nvSpPr>
        <p:spPr>
          <a:xfrm>
            <a:off x="8865037" y="1851184"/>
            <a:ext cx="2386608" cy="523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4100"/>
              <a:buFont typeface="Fraunces"/>
              <a:buNone/>
            </a:pPr>
            <a:r>
              <a:rPr b="0" i="0" lang="en-US" sz="4100" u="none" cap="none" strike="noStrike">
                <a:solidFill>
                  <a:srgbClr val="5B6071"/>
                </a:solidFill>
                <a:latin typeface="Fraunces"/>
                <a:ea typeface="Fraunces"/>
                <a:cs typeface="Fraunces"/>
                <a:sym typeface="Fraunces"/>
              </a:rPr>
              <a:t>30%</a:t>
            </a:r>
            <a:endParaRPr b="0" i="0" sz="4100" u="none" cap="none" strike="noStrike"/>
          </a:p>
        </p:txBody>
      </p:sp>
      <p:sp>
        <p:nvSpPr>
          <p:cNvPr id="618" name="Google Shape;618;p60"/>
          <p:cNvSpPr/>
          <p:nvPr/>
        </p:nvSpPr>
        <p:spPr>
          <a:xfrm>
            <a:off x="9066014" y="2573417"/>
            <a:ext cx="1984653" cy="248007"/>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5B6071"/>
              </a:buClr>
              <a:buSzPts val="1550"/>
              <a:buFont typeface="Fraunces"/>
              <a:buNone/>
            </a:pPr>
            <a:r>
              <a:rPr b="0" i="0" lang="en-US" sz="1550" u="none" cap="none" strike="noStrike">
                <a:solidFill>
                  <a:srgbClr val="5B6071"/>
                </a:solidFill>
                <a:latin typeface="Fraunces"/>
                <a:ea typeface="Fraunces"/>
                <a:cs typeface="Fraunces"/>
                <a:sym typeface="Fraunces"/>
              </a:rPr>
              <a:t>Lifetime Extension</a:t>
            </a:r>
            <a:endParaRPr b="0" i="0" sz="1550" u="none" cap="none" strike="noStrike"/>
          </a:p>
        </p:txBody>
      </p:sp>
      <p:sp>
        <p:nvSpPr>
          <p:cNvPr id="619" name="Google Shape;619;p60"/>
          <p:cNvSpPr/>
          <p:nvPr/>
        </p:nvSpPr>
        <p:spPr>
          <a:xfrm>
            <a:off x="8865037" y="2916674"/>
            <a:ext cx="2386608" cy="508159"/>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Average increase for responsive cohorts</a:t>
            </a:r>
            <a:endParaRPr b="0" i="0" sz="1250" u="none" cap="none" strike="noStrike"/>
          </a:p>
        </p:txBody>
      </p:sp>
      <p:sp>
        <p:nvSpPr>
          <p:cNvPr id="620" name="Google Shape;620;p60"/>
          <p:cNvSpPr/>
          <p:nvPr/>
        </p:nvSpPr>
        <p:spPr>
          <a:xfrm>
            <a:off x="11450003" y="1851184"/>
            <a:ext cx="2386608" cy="523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4100"/>
              <a:buFont typeface="Fraunces"/>
              <a:buNone/>
            </a:pPr>
            <a:r>
              <a:rPr b="0" i="0" lang="en-US" sz="4100" u="none" cap="none" strike="noStrike">
                <a:solidFill>
                  <a:srgbClr val="5B6071"/>
                </a:solidFill>
                <a:latin typeface="Fraunces"/>
                <a:ea typeface="Fraunces"/>
                <a:cs typeface="Fraunces"/>
                <a:sym typeface="Fraunces"/>
              </a:rPr>
              <a:t>15%</a:t>
            </a:r>
            <a:endParaRPr b="0" i="0" sz="4100" u="none" cap="none" strike="noStrike"/>
          </a:p>
        </p:txBody>
      </p:sp>
      <p:sp>
        <p:nvSpPr>
          <p:cNvPr id="621" name="Google Shape;621;p60"/>
          <p:cNvSpPr/>
          <p:nvPr/>
        </p:nvSpPr>
        <p:spPr>
          <a:xfrm>
            <a:off x="11650980" y="2573417"/>
            <a:ext cx="1984653" cy="248007"/>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5B6071"/>
              </a:buClr>
              <a:buSzPts val="1550"/>
              <a:buFont typeface="Fraunces"/>
              <a:buNone/>
            </a:pPr>
            <a:r>
              <a:rPr b="0" i="0" lang="en-US" sz="1550" u="none" cap="none" strike="noStrike">
                <a:solidFill>
                  <a:srgbClr val="5B6071"/>
                </a:solidFill>
                <a:latin typeface="Fraunces"/>
                <a:ea typeface="Fraunces"/>
                <a:cs typeface="Fraunces"/>
                <a:sym typeface="Fraunces"/>
              </a:rPr>
              <a:t>Competitive Churn</a:t>
            </a:r>
            <a:endParaRPr b="0" i="0" sz="1550" u="none" cap="none" strike="noStrike"/>
          </a:p>
        </p:txBody>
      </p:sp>
      <p:sp>
        <p:nvSpPr>
          <p:cNvPr id="622" name="Google Shape;622;p60"/>
          <p:cNvSpPr/>
          <p:nvPr/>
        </p:nvSpPr>
        <p:spPr>
          <a:xfrm>
            <a:off x="11450003" y="2916674"/>
            <a:ext cx="2386608" cy="508159"/>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Reduction in treatment v</a:t>
            </a:r>
            <a:r>
              <a:rPr lang="en-US" sz="1250">
                <a:solidFill>
                  <a:srgbClr val="5B6071"/>
                </a:solidFill>
                <a:latin typeface="Epilogue"/>
                <a:ea typeface="Epilogue"/>
                <a:cs typeface="Epilogue"/>
                <a:sym typeface="Epilogue"/>
              </a:rPr>
              <a:t>s.</a:t>
            </a:r>
            <a:r>
              <a:rPr b="0" i="0" lang="en-US" sz="1250" u="none" cap="none" strike="noStrike">
                <a:solidFill>
                  <a:srgbClr val="5B6071"/>
                </a:solidFill>
                <a:latin typeface="Epilogue"/>
                <a:ea typeface="Epilogue"/>
                <a:cs typeface="Epilogue"/>
                <a:sym typeface="Epilogue"/>
              </a:rPr>
              <a:t> control </a:t>
            </a:r>
            <a:r>
              <a:rPr lang="en-US" sz="1250">
                <a:solidFill>
                  <a:srgbClr val="5B6071"/>
                </a:solidFill>
                <a:latin typeface="Epilogue"/>
                <a:ea typeface="Epilogue"/>
                <a:cs typeface="Epilogue"/>
                <a:sym typeface="Epilogue"/>
              </a:rPr>
              <a:t>group</a:t>
            </a:r>
            <a:endParaRPr b="0" i="0" sz="1250" u="none" cap="none" strike="noStrike"/>
          </a:p>
        </p:txBody>
      </p:sp>
      <p:sp>
        <p:nvSpPr>
          <p:cNvPr id="623" name="Google Shape;623;p60"/>
          <p:cNvSpPr/>
          <p:nvPr/>
        </p:nvSpPr>
        <p:spPr>
          <a:xfrm>
            <a:off x="6280190" y="4017686"/>
            <a:ext cx="2767500" cy="297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00"/>
              </a:buClr>
              <a:buSzPts val="1850"/>
              <a:buFont typeface="Fraunces"/>
              <a:buNone/>
            </a:pPr>
            <a:r>
              <a:rPr b="0" i="0" lang="en-US" sz="1850" u="none" cap="none" strike="noStrike">
                <a:solidFill>
                  <a:srgbClr val="000000"/>
                </a:solidFill>
                <a:latin typeface="Fraunces"/>
                <a:ea typeface="Fraunces"/>
                <a:cs typeface="Fraunces"/>
                <a:sym typeface="Fraunces"/>
              </a:rPr>
              <a:t>Cohort-Specific Insights</a:t>
            </a:r>
            <a:endParaRPr b="0" i="0" sz="1850" u="none" cap="none" strike="noStrike"/>
          </a:p>
        </p:txBody>
      </p:sp>
      <p:sp>
        <p:nvSpPr>
          <p:cNvPr id="624" name="Google Shape;624;p60"/>
          <p:cNvSpPr/>
          <p:nvPr/>
        </p:nvSpPr>
        <p:spPr>
          <a:xfrm>
            <a:off x="6280200" y="4474050"/>
            <a:ext cx="3981600" cy="523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Notifications delivered </a:t>
            </a:r>
            <a:r>
              <a:rPr b="1" i="0" lang="en-US" sz="1250" u="none" cap="none" strike="noStrike">
                <a:solidFill>
                  <a:srgbClr val="5B6071"/>
                </a:solidFill>
                <a:latin typeface="Epilogue"/>
                <a:ea typeface="Epilogue"/>
                <a:cs typeface="Epilogue"/>
                <a:sym typeface="Epilogue"/>
              </a:rPr>
              <a:t>strongest impact</a:t>
            </a:r>
            <a:r>
              <a:rPr b="0" i="0" lang="en-US" sz="1250" u="none" cap="none" strike="noStrike">
                <a:solidFill>
                  <a:srgbClr val="5B6071"/>
                </a:solidFill>
                <a:latin typeface="Epilogue"/>
                <a:ea typeface="Epilogue"/>
                <a:cs typeface="Epilogue"/>
                <a:sym typeface="Epilogue"/>
              </a:rPr>
              <a:t> among moderate-consistency users. </a:t>
            </a:r>
            <a:endParaRPr sz="1250">
              <a:solidFill>
                <a:srgbClr val="5B6071"/>
              </a:solidFill>
              <a:latin typeface="Epilogue"/>
              <a:ea typeface="Epilogue"/>
              <a:cs typeface="Epilogue"/>
              <a:sym typeface="Epilogue"/>
            </a:endParaRPr>
          </a:p>
          <a:p>
            <a:pPr indent="0" lvl="0" marL="0" marR="0" rtl="0" algn="l">
              <a:lnSpc>
                <a:spcPct val="160000"/>
              </a:lnSpc>
              <a:spcBef>
                <a:spcPts val="0"/>
              </a:spcBef>
              <a:spcAft>
                <a:spcPts val="0"/>
              </a:spcAft>
              <a:buClr>
                <a:srgbClr val="5B6071"/>
              </a:buClr>
              <a:buSzPts val="1250"/>
              <a:buFont typeface="Epilogue"/>
              <a:buNone/>
            </a:pPr>
            <a:r>
              <a:t/>
            </a:r>
            <a:endParaRPr sz="1250">
              <a:solidFill>
                <a:srgbClr val="5B6071"/>
              </a:solidFill>
              <a:latin typeface="Epilogue"/>
              <a:ea typeface="Epilogue"/>
              <a:cs typeface="Epilogue"/>
              <a:sym typeface="Epilogue"/>
            </a:endParaRPr>
          </a:p>
        </p:txBody>
      </p:sp>
      <p:sp>
        <p:nvSpPr>
          <p:cNvPr id="625" name="Google Shape;625;p60"/>
          <p:cNvSpPr/>
          <p:nvPr/>
        </p:nvSpPr>
        <p:spPr>
          <a:xfrm>
            <a:off x="6280190" y="5379166"/>
            <a:ext cx="3981600" cy="762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0" i="0" lang="en-US" sz="1250" u="none" cap="none" strike="noStrike">
                <a:solidFill>
                  <a:srgbClr val="5B6071"/>
                </a:solidFill>
                <a:latin typeface="Epilogue"/>
                <a:ea typeface="Epilogue"/>
                <a:cs typeface="Epilogue"/>
                <a:sym typeface="Epilogue"/>
              </a:rPr>
              <a:t>High-consistency users showed minimal lift, while low-consistency users demonstrated limited response.</a:t>
            </a:r>
            <a:endParaRPr b="0" i="0" sz="1250" u="none" cap="none" strike="noStrike"/>
          </a:p>
        </p:txBody>
      </p:sp>
      <p:pic>
        <p:nvPicPr>
          <p:cNvPr descr="preencoded.png" id="626" name="Google Shape;626;p60"/>
          <p:cNvPicPr preferRelativeResize="0"/>
          <p:nvPr/>
        </p:nvPicPr>
        <p:blipFill rotWithShape="1">
          <a:blip r:embed="rId4">
            <a:alphaModFix/>
          </a:blip>
          <a:srcRect b="0" l="0" r="0" t="0"/>
          <a:stretch/>
        </p:blipFill>
        <p:spPr>
          <a:xfrm>
            <a:off x="10656689" y="4037569"/>
            <a:ext cx="2231111" cy="2231111"/>
          </a:xfrm>
          <a:prstGeom prst="rect">
            <a:avLst/>
          </a:prstGeom>
          <a:noFill/>
          <a:ln>
            <a:noFill/>
          </a:ln>
        </p:spPr>
      </p:pic>
      <p:sp>
        <p:nvSpPr>
          <p:cNvPr id="627" name="Google Shape;627;p60"/>
          <p:cNvSpPr/>
          <p:nvPr/>
        </p:nvSpPr>
        <p:spPr>
          <a:xfrm>
            <a:off x="6280200" y="6625874"/>
            <a:ext cx="7556400" cy="925800"/>
          </a:xfrm>
          <a:prstGeom prst="roundRect">
            <a:avLst>
              <a:gd fmla="val 5638" name="adj"/>
            </a:avLst>
          </a:prstGeom>
          <a:solidFill>
            <a:srgbClr val="C9D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28" name="Google Shape;628;p60"/>
          <p:cNvPicPr preferRelativeResize="0"/>
          <p:nvPr/>
        </p:nvPicPr>
        <p:blipFill rotWithShape="1">
          <a:blip r:embed="rId5">
            <a:alphaModFix/>
          </a:blip>
          <a:srcRect b="0" l="0" r="0" t="0"/>
          <a:stretch/>
        </p:blipFill>
        <p:spPr>
          <a:xfrm>
            <a:off x="6438900" y="6852921"/>
            <a:ext cx="198358" cy="158710"/>
          </a:xfrm>
          <a:prstGeom prst="rect">
            <a:avLst/>
          </a:prstGeom>
          <a:noFill/>
          <a:ln>
            <a:noFill/>
          </a:ln>
        </p:spPr>
      </p:pic>
      <p:sp>
        <p:nvSpPr>
          <p:cNvPr id="629" name="Google Shape;629;p60"/>
          <p:cNvSpPr/>
          <p:nvPr/>
        </p:nvSpPr>
        <p:spPr>
          <a:xfrm>
            <a:off x="6795975" y="6824224"/>
            <a:ext cx="6882000" cy="632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250"/>
              <a:buFont typeface="Epilogue"/>
              <a:buNone/>
            </a:pPr>
            <a:r>
              <a:rPr b="1" i="0" lang="en-US" sz="1250" u="none" cap="none" strike="noStrike">
                <a:solidFill>
                  <a:srgbClr val="000000"/>
                </a:solidFill>
                <a:latin typeface="Epilogue"/>
                <a:ea typeface="Epilogue"/>
                <a:cs typeface="Epilogue"/>
                <a:sym typeface="Epilogue"/>
              </a:rPr>
              <a:t>Key Finding:</a:t>
            </a:r>
            <a:r>
              <a:rPr b="0" i="0" lang="en-US" sz="1250" u="none" cap="none" strike="noStrike">
                <a:solidFill>
                  <a:srgbClr val="000000"/>
                </a:solidFill>
                <a:latin typeface="Epilogue"/>
                <a:ea typeface="Epilogue"/>
                <a:cs typeface="Epilogue"/>
                <a:sym typeface="Epilogue"/>
              </a:rPr>
              <a:t> Highlight notifications successfully extend lifetime for specific cohorts, with treatment groups showing lower churn rates compared to control populations.</a:t>
            </a:r>
            <a:endParaRPr b="0" i="0" sz="125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1"/>
          <p:cNvSpPr/>
          <p:nvPr/>
        </p:nvSpPr>
        <p:spPr>
          <a:xfrm>
            <a:off x="793790" y="651272"/>
            <a:ext cx="5490686"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Fraunces"/>
              <a:buNone/>
            </a:pPr>
            <a:r>
              <a:rPr b="0" i="0" lang="en-US" sz="3550" u="none" cap="none" strike="noStrike">
                <a:solidFill>
                  <a:srgbClr val="000000"/>
                </a:solidFill>
                <a:latin typeface="Fraunces"/>
                <a:ea typeface="Fraunces"/>
                <a:cs typeface="Fraunces"/>
                <a:sym typeface="Fraunces"/>
              </a:rPr>
              <a:t>Cohort &amp; Cluster Insights</a:t>
            </a:r>
            <a:endParaRPr b="0" i="0" sz="3550" u="none" cap="none" strike="noStrike"/>
          </a:p>
        </p:txBody>
      </p:sp>
      <p:sp>
        <p:nvSpPr>
          <p:cNvPr id="636" name="Google Shape;636;p61"/>
          <p:cNvSpPr/>
          <p:nvPr/>
        </p:nvSpPr>
        <p:spPr>
          <a:xfrm>
            <a:off x="793790" y="1290757"/>
            <a:ext cx="3975854"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High-Value Segment: Cluster 4</a:t>
            </a:r>
            <a:endParaRPr b="0" i="0" sz="2100" u="none" cap="none" strike="noStrike"/>
          </a:p>
        </p:txBody>
      </p:sp>
      <p:sp>
        <p:nvSpPr>
          <p:cNvPr id="637" name="Google Shape;637;p61"/>
          <p:cNvSpPr/>
          <p:nvPr/>
        </p:nvSpPr>
        <p:spPr>
          <a:xfrm>
            <a:off x="816412" y="1894046"/>
            <a:ext cx="408265" cy="471726"/>
          </a:xfrm>
          <a:prstGeom prst="roundRect">
            <a:avLst>
              <a:gd fmla="val 13438" name="adj"/>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38" name="Google Shape;638;p61"/>
          <p:cNvPicPr preferRelativeResize="0"/>
          <p:nvPr/>
        </p:nvPicPr>
        <p:blipFill rotWithShape="1">
          <a:blip r:embed="rId3">
            <a:alphaModFix/>
          </a:blip>
          <a:srcRect b="0" l="0" r="0" t="0"/>
          <a:stretch/>
        </p:blipFill>
        <p:spPr>
          <a:xfrm>
            <a:off x="907137" y="2016442"/>
            <a:ext cx="226814" cy="181451"/>
          </a:xfrm>
          <a:prstGeom prst="rect">
            <a:avLst/>
          </a:prstGeom>
          <a:noFill/>
          <a:ln>
            <a:noFill/>
          </a:ln>
        </p:spPr>
      </p:pic>
      <p:sp>
        <p:nvSpPr>
          <p:cNvPr id="639" name="Google Shape;639;p61"/>
          <p:cNvSpPr/>
          <p:nvPr/>
        </p:nvSpPr>
        <p:spPr>
          <a:xfrm>
            <a:off x="1474232" y="2010728"/>
            <a:ext cx="2587228"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Highest Response Rates</a:t>
            </a:r>
            <a:endParaRPr b="0" i="0" sz="1750" u="none" cap="none" strike="noStrike"/>
          </a:p>
        </p:txBody>
      </p:sp>
      <p:sp>
        <p:nvSpPr>
          <p:cNvPr id="640" name="Google Shape;640;p61"/>
          <p:cNvSpPr/>
          <p:nvPr/>
        </p:nvSpPr>
        <p:spPr>
          <a:xfrm>
            <a:off x="1474232" y="2403038"/>
            <a:ext cx="3515916" cy="116109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Cluster 4 (athletic male runners, ages 25-45) demonstrates both the </a:t>
            </a:r>
            <a:r>
              <a:rPr b="1" i="0" lang="en-US" sz="1400" u="none" cap="none" strike="noStrike">
                <a:solidFill>
                  <a:srgbClr val="FC6558"/>
                </a:solidFill>
                <a:latin typeface="Epilogue"/>
                <a:ea typeface="Epilogue"/>
                <a:cs typeface="Epilogue"/>
                <a:sym typeface="Epilogue"/>
              </a:rPr>
              <a:t>highest CTA rates</a:t>
            </a:r>
            <a:r>
              <a:rPr b="0" i="0" lang="en-US" sz="1400" u="none" cap="none" strike="noStrike">
                <a:solidFill>
                  <a:srgbClr val="5B6071"/>
                </a:solidFill>
                <a:latin typeface="Epilogue"/>
                <a:ea typeface="Epilogue"/>
                <a:cs typeface="Epilogue"/>
                <a:sym typeface="Epilogue"/>
              </a:rPr>
              <a:t> and strongest uplift following notifications.</a:t>
            </a:r>
            <a:endParaRPr b="0" i="0" sz="1400" u="none" cap="none" strike="noStrike"/>
          </a:p>
        </p:txBody>
      </p:sp>
      <p:sp>
        <p:nvSpPr>
          <p:cNvPr id="641" name="Google Shape;641;p61"/>
          <p:cNvSpPr/>
          <p:nvPr/>
        </p:nvSpPr>
        <p:spPr>
          <a:xfrm>
            <a:off x="5239583" y="1894046"/>
            <a:ext cx="408265" cy="471726"/>
          </a:xfrm>
          <a:prstGeom prst="roundRect">
            <a:avLst>
              <a:gd fmla="val 13438" name="adj"/>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42" name="Google Shape;642;p61"/>
          <p:cNvPicPr preferRelativeResize="0"/>
          <p:nvPr/>
        </p:nvPicPr>
        <p:blipFill rotWithShape="1">
          <a:blip r:embed="rId3">
            <a:alphaModFix/>
          </a:blip>
          <a:srcRect b="0" l="0" r="0" t="0"/>
          <a:stretch/>
        </p:blipFill>
        <p:spPr>
          <a:xfrm>
            <a:off x="5330309" y="2016442"/>
            <a:ext cx="226814" cy="181451"/>
          </a:xfrm>
          <a:prstGeom prst="rect">
            <a:avLst/>
          </a:prstGeom>
          <a:noFill/>
          <a:ln>
            <a:noFill/>
          </a:ln>
        </p:spPr>
      </p:pic>
      <p:sp>
        <p:nvSpPr>
          <p:cNvPr id="643" name="Google Shape;643;p61"/>
          <p:cNvSpPr/>
          <p:nvPr/>
        </p:nvSpPr>
        <p:spPr>
          <a:xfrm>
            <a:off x="5897404" y="2010728"/>
            <a:ext cx="2721054"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Low-Engagement Reality</a:t>
            </a:r>
            <a:endParaRPr b="0" i="0" sz="1750" u="none" cap="none" strike="noStrike"/>
          </a:p>
        </p:txBody>
      </p:sp>
      <p:sp>
        <p:nvSpPr>
          <p:cNvPr id="644" name="Google Shape;644;p61"/>
          <p:cNvSpPr/>
          <p:nvPr/>
        </p:nvSpPr>
        <p:spPr>
          <a:xfrm>
            <a:off x="5897404" y="2403038"/>
            <a:ext cx="3515916" cy="116109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Cohorts with minimal baseline activity show </a:t>
            </a:r>
            <a:r>
              <a:rPr b="1" i="0" lang="en-US" sz="1400" u="none" cap="none" strike="noStrike">
                <a:solidFill>
                  <a:srgbClr val="5B6071"/>
                </a:solidFill>
                <a:latin typeface="Epilogue"/>
                <a:ea typeface="Epilogue"/>
                <a:cs typeface="Epilogue"/>
                <a:sym typeface="Epilogue"/>
              </a:rPr>
              <a:t>limited benefit</a:t>
            </a:r>
            <a:r>
              <a:rPr b="0" i="0" lang="en-US" sz="1400" u="none" cap="none" strike="noStrike">
                <a:solidFill>
                  <a:srgbClr val="5B6071"/>
                </a:solidFill>
                <a:latin typeface="Epilogue"/>
                <a:ea typeface="Epilogue"/>
                <a:cs typeface="Epilogue"/>
                <a:sym typeface="Epilogue"/>
              </a:rPr>
              <a:t> from highlight notifications — these users require more intensive reactivation strategies.</a:t>
            </a:r>
            <a:endParaRPr b="0" i="0" sz="1400" u="none" cap="none" strike="noStrike"/>
          </a:p>
        </p:txBody>
      </p:sp>
      <p:pic>
        <p:nvPicPr>
          <p:cNvPr descr="preencoded.png" id="645" name="Google Shape;645;p61"/>
          <p:cNvPicPr preferRelativeResize="0"/>
          <p:nvPr/>
        </p:nvPicPr>
        <p:blipFill rotWithShape="1">
          <a:blip r:embed="rId4">
            <a:alphaModFix/>
          </a:blip>
          <a:srcRect b="0" l="0" r="0" t="0"/>
          <a:stretch/>
        </p:blipFill>
        <p:spPr>
          <a:xfrm>
            <a:off x="9640133" y="1903095"/>
            <a:ext cx="453628" cy="453628"/>
          </a:xfrm>
          <a:prstGeom prst="rect">
            <a:avLst/>
          </a:prstGeom>
          <a:noFill/>
          <a:ln>
            <a:noFill/>
          </a:ln>
        </p:spPr>
      </p:pic>
      <p:sp>
        <p:nvSpPr>
          <p:cNvPr id="646" name="Google Shape;646;p61"/>
          <p:cNvSpPr/>
          <p:nvPr/>
        </p:nvSpPr>
        <p:spPr>
          <a:xfrm>
            <a:off x="10320576" y="2010728"/>
            <a:ext cx="3515916" cy="56697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Activity Stability Predicts Success</a:t>
            </a:r>
            <a:endParaRPr b="0" i="0" sz="1750" u="none" cap="none" strike="noStrike"/>
          </a:p>
        </p:txBody>
      </p:sp>
      <p:sp>
        <p:nvSpPr>
          <p:cNvPr id="647" name="Google Shape;647;p61"/>
          <p:cNvSpPr/>
          <p:nvPr/>
        </p:nvSpPr>
        <p:spPr>
          <a:xfrm>
            <a:off x="10320575" y="2403075"/>
            <a:ext cx="3700800" cy="11610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Users with </a:t>
            </a:r>
            <a:r>
              <a:rPr b="1" i="0" lang="en-US" sz="1400" u="none" cap="none" strike="noStrike">
                <a:solidFill>
                  <a:srgbClr val="5B6071"/>
                </a:solidFill>
                <a:latin typeface="Epilogue"/>
                <a:ea typeface="Epilogue"/>
                <a:cs typeface="Epilogue"/>
                <a:sym typeface="Epilogue"/>
              </a:rPr>
              <a:t>stable activity patterns</a:t>
            </a:r>
            <a:r>
              <a:rPr b="0" i="0" lang="en-US" sz="1400" u="none" cap="none" strike="noStrike">
                <a:solidFill>
                  <a:srgbClr val="5B6071"/>
                </a:solidFill>
                <a:latin typeface="Epilogue"/>
                <a:ea typeface="Epilogue"/>
                <a:cs typeface="Epilogue"/>
                <a:sym typeface="Epilogue"/>
              </a:rPr>
              <a:t> experiencing early drift are the strongest candidates for notification-based retention interventions.</a:t>
            </a:r>
            <a:endParaRPr b="0" i="0" sz="1400" u="none" cap="none" strike="noStrike"/>
          </a:p>
        </p:txBody>
      </p:sp>
      <p:sp>
        <p:nvSpPr>
          <p:cNvPr id="648" name="Google Shape;648;p61"/>
          <p:cNvSpPr/>
          <p:nvPr/>
        </p:nvSpPr>
        <p:spPr>
          <a:xfrm>
            <a:off x="793790" y="4119801"/>
            <a:ext cx="2721888"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Fraunces"/>
              <a:buNone/>
            </a:pPr>
            <a:r>
              <a:rPr b="0" i="0" lang="en-US" sz="2100" u="none" cap="none" strike="noStrike">
                <a:solidFill>
                  <a:srgbClr val="000000"/>
                </a:solidFill>
                <a:latin typeface="Fraunces"/>
                <a:ea typeface="Fraunces"/>
                <a:cs typeface="Fraunces"/>
                <a:sym typeface="Fraunces"/>
              </a:rPr>
              <a:t>Strategic Roadmap</a:t>
            </a:r>
            <a:endParaRPr b="0" i="0" sz="2100" u="none" cap="none" strike="noStrike"/>
          </a:p>
        </p:txBody>
      </p:sp>
      <p:pic>
        <p:nvPicPr>
          <p:cNvPr descr="preencoded.png" id="649" name="Google Shape;649;p61"/>
          <p:cNvPicPr preferRelativeResize="0"/>
          <p:nvPr/>
        </p:nvPicPr>
        <p:blipFill rotWithShape="1">
          <a:blip r:embed="rId5">
            <a:alphaModFix/>
          </a:blip>
          <a:srcRect b="0" l="0" r="0" t="0"/>
          <a:stretch/>
        </p:blipFill>
        <p:spPr>
          <a:xfrm>
            <a:off x="793790" y="4732139"/>
            <a:ext cx="4347567" cy="725805"/>
          </a:xfrm>
          <a:prstGeom prst="rect">
            <a:avLst/>
          </a:prstGeom>
          <a:noFill/>
          <a:ln>
            <a:noFill/>
          </a:ln>
        </p:spPr>
      </p:pic>
      <p:sp>
        <p:nvSpPr>
          <p:cNvPr id="650" name="Google Shape;650;p61"/>
          <p:cNvSpPr/>
          <p:nvPr/>
        </p:nvSpPr>
        <p:spPr>
          <a:xfrm>
            <a:off x="975241" y="5639395"/>
            <a:ext cx="2726293"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Persona-Based Targeting</a:t>
            </a:r>
            <a:endParaRPr b="0" i="0" sz="1750" u="none" cap="none" strike="noStrike"/>
          </a:p>
        </p:txBody>
      </p:sp>
      <p:sp>
        <p:nvSpPr>
          <p:cNvPr id="651" name="Google Shape;651;p61"/>
          <p:cNvSpPr/>
          <p:nvPr/>
        </p:nvSpPr>
        <p:spPr>
          <a:xfrm>
            <a:off x="975241" y="6031706"/>
            <a:ext cx="3984665"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Deploy notifications to Cluster 4 and similar moderate-consistency segments</a:t>
            </a:r>
            <a:endParaRPr b="0" i="0" sz="1400" u="none" cap="none" strike="noStrike"/>
          </a:p>
        </p:txBody>
      </p:sp>
      <p:pic>
        <p:nvPicPr>
          <p:cNvPr descr="preencoded.png" id="652" name="Google Shape;652;p61"/>
          <p:cNvPicPr preferRelativeResize="0"/>
          <p:nvPr/>
        </p:nvPicPr>
        <p:blipFill rotWithShape="1">
          <a:blip r:embed="rId6">
            <a:alphaModFix/>
          </a:blip>
          <a:srcRect b="0" l="0" r="0" t="0"/>
          <a:stretch/>
        </p:blipFill>
        <p:spPr>
          <a:xfrm>
            <a:off x="5141357" y="4732139"/>
            <a:ext cx="4347567" cy="725805"/>
          </a:xfrm>
          <a:prstGeom prst="rect">
            <a:avLst/>
          </a:prstGeom>
          <a:noFill/>
          <a:ln>
            <a:noFill/>
          </a:ln>
        </p:spPr>
      </p:pic>
      <p:sp>
        <p:nvSpPr>
          <p:cNvPr id="653" name="Google Shape;653;p61"/>
          <p:cNvSpPr/>
          <p:nvPr/>
        </p:nvSpPr>
        <p:spPr>
          <a:xfrm>
            <a:off x="5322808" y="5639395"/>
            <a:ext cx="2310408"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Lifecycle Automation</a:t>
            </a:r>
            <a:endParaRPr b="0" i="0" sz="1750" u="none" cap="none" strike="noStrike"/>
          </a:p>
        </p:txBody>
      </p:sp>
      <p:sp>
        <p:nvSpPr>
          <p:cNvPr id="654" name="Google Shape;654;p61"/>
          <p:cNvSpPr/>
          <p:nvPr/>
        </p:nvSpPr>
        <p:spPr>
          <a:xfrm>
            <a:off x="5322808" y="6031706"/>
            <a:ext cx="3984665"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Integrate drift scores into CRM for automated trigger campaigns</a:t>
            </a:r>
            <a:endParaRPr b="0" i="0" sz="1400" u="none" cap="none" strike="noStrike"/>
          </a:p>
        </p:txBody>
      </p:sp>
      <p:pic>
        <p:nvPicPr>
          <p:cNvPr descr="preencoded.png" id="655" name="Google Shape;655;p61"/>
          <p:cNvPicPr preferRelativeResize="0"/>
          <p:nvPr/>
        </p:nvPicPr>
        <p:blipFill rotWithShape="1">
          <a:blip r:embed="rId7">
            <a:alphaModFix/>
          </a:blip>
          <a:srcRect b="0" l="0" r="0" t="0"/>
          <a:stretch/>
        </p:blipFill>
        <p:spPr>
          <a:xfrm>
            <a:off x="9488924" y="4732139"/>
            <a:ext cx="4347567" cy="725805"/>
          </a:xfrm>
          <a:prstGeom prst="rect">
            <a:avLst/>
          </a:prstGeom>
          <a:noFill/>
          <a:ln>
            <a:noFill/>
          </a:ln>
        </p:spPr>
      </p:pic>
      <p:sp>
        <p:nvSpPr>
          <p:cNvPr id="656" name="Google Shape;656;p61"/>
          <p:cNvSpPr/>
          <p:nvPr/>
        </p:nvSpPr>
        <p:spPr>
          <a:xfrm>
            <a:off x="9670375" y="5639395"/>
            <a:ext cx="2732723"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Continuous Optimization</a:t>
            </a:r>
            <a:endParaRPr b="0" i="0" sz="1750" u="none" cap="none" strike="noStrike"/>
          </a:p>
        </p:txBody>
      </p:sp>
      <p:sp>
        <p:nvSpPr>
          <p:cNvPr id="657" name="Google Shape;657;p61"/>
          <p:cNvSpPr/>
          <p:nvPr/>
        </p:nvSpPr>
        <p:spPr>
          <a:xfrm>
            <a:off x="9670375" y="6031706"/>
            <a:ext cx="3984665"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Monitor uplift by cohort and refine targeting thresholds quarterly</a:t>
            </a:r>
            <a:endParaRPr b="0" i="0" sz="1400" u="none" cap="none" strike="noStrike"/>
          </a:p>
        </p:txBody>
      </p:sp>
      <p:sp>
        <p:nvSpPr>
          <p:cNvPr id="658" name="Google Shape;658;p61"/>
          <p:cNvSpPr/>
          <p:nvPr/>
        </p:nvSpPr>
        <p:spPr>
          <a:xfrm>
            <a:off x="793790" y="6997779"/>
            <a:ext cx="13042821"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400"/>
              <a:buFont typeface="Epilogue"/>
              <a:buNone/>
            </a:pPr>
            <a:r>
              <a:rPr b="0" i="0" lang="en-US" sz="1400" u="none" cap="none" strike="noStrike">
                <a:solidFill>
                  <a:srgbClr val="5B6071"/>
                </a:solidFill>
                <a:latin typeface="Epilogue"/>
                <a:ea typeface="Epilogue"/>
                <a:cs typeface="Epilogue"/>
                <a:sym typeface="Epilogue"/>
              </a:rPr>
              <a:t>These insights provide a </a:t>
            </a:r>
            <a:r>
              <a:rPr b="1" i="0" lang="en-US" sz="1400" u="none" cap="none" strike="noStrike">
                <a:solidFill>
                  <a:srgbClr val="5B6071"/>
                </a:solidFill>
                <a:latin typeface="Epilogue"/>
                <a:ea typeface="Epilogue"/>
                <a:cs typeface="Epilogue"/>
                <a:sym typeface="Epilogue"/>
              </a:rPr>
              <a:t>clear implementation pathway</a:t>
            </a:r>
            <a:r>
              <a:rPr b="0" i="0" lang="en-US" sz="1400" u="none" cap="none" strike="noStrike">
                <a:solidFill>
                  <a:srgbClr val="5B6071"/>
                </a:solidFill>
                <a:latin typeface="Epilogue"/>
                <a:ea typeface="Epilogue"/>
                <a:cs typeface="Epilogue"/>
                <a:sym typeface="Epilogue"/>
              </a:rPr>
              <a:t> for retention teams, enabling persona-based lifecycle strategies that maximize ROI while respecting user preferences across segments.</a:t>
            </a:r>
            <a:endParaRPr b="0" i="0" sz="1400"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2"/>
          <p:cNvSpPr/>
          <p:nvPr/>
        </p:nvSpPr>
        <p:spPr>
          <a:xfrm>
            <a:off x="740331" y="690324"/>
            <a:ext cx="9796500" cy="429600"/>
          </a:xfrm>
          <a:prstGeom prst="rect">
            <a:avLst/>
          </a:prstGeom>
          <a:noFill/>
          <a:ln>
            <a:noFill/>
          </a:ln>
        </p:spPr>
        <p:txBody>
          <a:bodyPr anchorCtr="0" anchor="t" bIns="0" lIns="0" spcFirstLastPara="1" rIns="0" wrap="square" tIns="0">
            <a:noAutofit/>
          </a:bodyPr>
          <a:lstStyle/>
          <a:p>
            <a:pPr indent="0" lvl="0" marL="0" marR="0" rtl="0" algn="l">
              <a:lnSpc>
                <a:spcPct val="124074"/>
              </a:lnSpc>
              <a:spcBef>
                <a:spcPts val="0"/>
              </a:spcBef>
              <a:spcAft>
                <a:spcPts val="0"/>
              </a:spcAft>
              <a:buClr>
                <a:srgbClr val="000000"/>
              </a:buClr>
              <a:buSzPts val="2700"/>
              <a:buFont typeface="Fraunces"/>
              <a:buNone/>
            </a:pPr>
            <a:r>
              <a:rPr b="0" i="0" lang="en-US" sz="2700" u="none" cap="none" strike="noStrike">
                <a:solidFill>
                  <a:srgbClr val="000000"/>
                </a:solidFill>
                <a:latin typeface="Fraunces"/>
                <a:ea typeface="Fraunces"/>
                <a:cs typeface="Fraunces"/>
                <a:sym typeface="Fraunces"/>
              </a:rPr>
              <a:t>Dashboard Design Logic – Churn Risk &amp; Notification Impact</a:t>
            </a:r>
            <a:endParaRPr b="0" i="0" sz="2700" u="none" cap="none" strike="noStrike"/>
          </a:p>
        </p:txBody>
      </p:sp>
      <p:sp>
        <p:nvSpPr>
          <p:cNvPr id="665" name="Google Shape;665;p62"/>
          <p:cNvSpPr/>
          <p:nvPr/>
        </p:nvSpPr>
        <p:spPr>
          <a:xfrm>
            <a:off x="740331" y="1463516"/>
            <a:ext cx="2062500" cy="25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600"/>
              <a:buFont typeface="Fraunces"/>
              <a:buNone/>
            </a:pPr>
            <a:r>
              <a:rPr b="0" i="0" lang="en-US" sz="2000" u="none" cap="none" strike="noStrike">
                <a:solidFill>
                  <a:srgbClr val="000000"/>
                </a:solidFill>
                <a:latin typeface="Fraunces"/>
                <a:ea typeface="Fraunces"/>
                <a:cs typeface="Fraunces"/>
                <a:sym typeface="Fraunces"/>
              </a:rPr>
              <a:t>Target Audience</a:t>
            </a:r>
            <a:endParaRPr b="0" i="0" sz="2000" u="none" cap="none" strike="noStrike"/>
          </a:p>
        </p:txBody>
      </p:sp>
      <p:sp>
        <p:nvSpPr>
          <p:cNvPr id="666" name="Google Shape;666;p62"/>
          <p:cNvSpPr/>
          <p:nvPr/>
        </p:nvSpPr>
        <p:spPr>
          <a:xfrm>
            <a:off x="6681294" y="1463527"/>
            <a:ext cx="3550200" cy="25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600"/>
              <a:buFont typeface="Fraunces"/>
              <a:buNone/>
            </a:pPr>
            <a:r>
              <a:rPr b="0" i="0" lang="en-US" sz="2000" u="none" cap="none" strike="noStrike">
                <a:solidFill>
                  <a:srgbClr val="000000"/>
                </a:solidFill>
                <a:latin typeface="Fraunces"/>
                <a:ea typeface="Fraunces"/>
                <a:cs typeface="Fraunces"/>
                <a:sym typeface="Fraunces"/>
              </a:rPr>
              <a:t>Core Design Principles</a:t>
            </a:r>
            <a:endParaRPr b="0" i="0" sz="2000" u="none" cap="none" strike="noStrike"/>
          </a:p>
        </p:txBody>
      </p:sp>
      <p:sp>
        <p:nvSpPr>
          <p:cNvPr id="667" name="Google Shape;667;p62"/>
          <p:cNvSpPr/>
          <p:nvPr/>
        </p:nvSpPr>
        <p:spPr>
          <a:xfrm>
            <a:off x="740331" y="2137053"/>
            <a:ext cx="5733000" cy="2199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5B6071"/>
              </a:buClr>
              <a:buSzPts val="1050"/>
              <a:buFont typeface="Epilogue"/>
              <a:buNone/>
            </a:pPr>
            <a:r>
              <a:rPr b="0" i="0" lang="en-US" u="none" cap="none" strike="noStrike">
                <a:solidFill>
                  <a:srgbClr val="5B6071"/>
                </a:solidFill>
                <a:latin typeface="Epilogue"/>
                <a:ea typeface="Epilogue"/>
                <a:cs typeface="Epilogue"/>
                <a:sym typeface="Epilogue"/>
              </a:rPr>
              <a:t>Designed for our </a:t>
            </a:r>
            <a:r>
              <a:rPr b="1" i="0" lang="en-US" u="none" cap="none" strike="noStrike">
                <a:solidFill>
                  <a:srgbClr val="5B6071"/>
                </a:solidFill>
                <a:latin typeface="Epilogue"/>
                <a:ea typeface="Epilogue"/>
                <a:cs typeface="Epilogue"/>
                <a:sym typeface="Epilogue"/>
              </a:rPr>
              <a:t>Product &amp; Marketing</a:t>
            </a:r>
            <a:r>
              <a:rPr b="0" i="0" lang="en-US" u="none" cap="none" strike="noStrike">
                <a:solidFill>
                  <a:srgbClr val="5B6071"/>
                </a:solidFill>
                <a:latin typeface="Epilogue"/>
                <a:ea typeface="Epilogue"/>
                <a:cs typeface="Epilogue"/>
                <a:sym typeface="Epilogue"/>
              </a:rPr>
              <a:t> teams who need to:</a:t>
            </a:r>
            <a:endParaRPr b="0" i="0" u="none" cap="none" strike="noStrike"/>
          </a:p>
        </p:txBody>
      </p:sp>
      <p:sp>
        <p:nvSpPr>
          <p:cNvPr id="668" name="Google Shape;668;p62"/>
          <p:cNvSpPr/>
          <p:nvPr/>
        </p:nvSpPr>
        <p:spPr>
          <a:xfrm>
            <a:off x="740331" y="2480786"/>
            <a:ext cx="5733000" cy="219900"/>
          </a:xfrm>
          <a:prstGeom prst="rect">
            <a:avLst/>
          </a:prstGeom>
          <a:noFill/>
          <a:ln>
            <a:noFill/>
          </a:ln>
        </p:spPr>
        <p:txBody>
          <a:bodyPr anchorCtr="0" anchor="t" bIns="0" lIns="0" spcFirstLastPara="1" rIns="0" wrap="square" tIns="0">
            <a:noAutofit/>
          </a:bodyPr>
          <a:lstStyle/>
          <a:p>
            <a:pPr indent="-365125" lvl="0" marL="342900" marR="0" rtl="0" algn="l">
              <a:lnSpc>
                <a:spcPct val="161904"/>
              </a:lnSpc>
              <a:spcBef>
                <a:spcPts val="0"/>
              </a:spcBef>
              <a:spcAft>
                <a:spcPts val="0"/>
              </a:spcAft>
              <a:buClr>
                <a:srgbClr val="5B6071"/>
              </a:buClr>
              <a:buSzPts val="1400"/>
              <a:buFont typeface="Epilogue"/>
              <a:buChar char="•"/>
            </a:pPr>
            <a:r>
              <a:rPr b="0" i="0" lang="en-US" u="none" cap="none" strike="noStrike">
                <a:solidFill>
                  <a:srgbClr val="5B6071"/>
                </a:solidFill>
                <a:latin typeface="Epilogue"/>
                <a:ea typeface="Epilogue"/>
                <a:cs typeface="Epilogue"/>
                <a:sym typeface="Epilogue"/>
              </a:rPr>
              <a:t>Monitor churn risk for long-tenured users proactively.</a:t>
            </a:r>
            <a:endParaRPr b="0" i="0" u="none" cap="none" strike="noStrike"/>
          </a:p>
        </p:txBody>
      </p:sp>
      <p:sp>
        <p:nvSpPr>
          <p:cNvPr id="669" name="Google Shape;669;p62"/>
          <p:cNvSpPr/>
          <p:nvPr/>
        </p:nvSpPr>
        <p:spPr>
          <a:xfrm>
            <a:off x="740331" y="2748915"/>
            <a:ext cx="5733000" cy="219900"/>
          </a:xfrm>
          <a:prstGeom prst="rect">
            <a:avLst/>
          </a:prstGeom>
          <a:noFill/>
          <a:ln>
            <a:noFill/>
          </a:ln>
        </p:spPr>
        <p:txBody>
          <a:bodyPr anchorCtr="0" anchor="t" bIns="0" lIns="0" spcFirstLastPara="1" rIns="0" wrap="square" tIns="0">
            <a:noAutofit/>
          </a:bodyPr>
          <a:lstStyle/>
          <a:p>
            <a:pPr indent="-365125" lvl="0" marL="342900" marR="0" rtl="0" algn="l">
              <a:lnSpc>
                <a:spcPct val="161904"/>
              </a:lnSpc>
              <a:spcBef>
                <a:spcPts val="0"/>
              </a:spcBef>
              <a:spcAft>
                <a:spcPts val="0"/>
              </a:spcAft>
              <a:buClr>
                <a:srgbClr val="5B6071"/>
              </a:buClr>
              <a:buSzPts val="1400"/>
              <a:buFont typeface="Epilogue"/>
              <a:buChar char="•"/>
            </a:pPr>
            <a:r>
              <a:rPr b="0" i="0" lang="en-US" u="none" cap="none" strike="noStrike">
                <a:solidFill>
                  <a:srgbClr val="5B6071"/>
                </a:solidFill>
                <a:latin typeface="Epilogue"/>
                <a:ea typeface="Epilogue"/>
                <a:cs typeface="Epilogue"/>
                <a:sym typeface="Epilogue"/>
              </a:rPr>
              <a:t>Identify which user segments respond best to notifications.</a:t>
            </a:r>
            <a:endParaRPr b="0" i="0" u="none" cap="none" strike="noStrike"/>
          </a:p>
        </p:txBody>
      </p:sp>
      <p:sp>
        <p:nvSpPr>
          <p:cNvPr id="670" name="Google Shape;670;p62"/>
          <p:cNvSpPr/>
          <p:nvPr/>
        </p:nvSpPr>
        <p:spPr>
          <a:xfrm>
            <a:off x="740331" y="3017044"/>
            <a:ext cx="5733000" cy="219900"/>
          </a:xfrm>
          <a:prstGeom prst="rect">
            <a:avLst/>
          </a:prstGeom>
          <a:noFill/>
          <a:ln>
            <a:noFill/>
          </a:ln>
        </p:spPr>
        <p:txBody>
          <a:bodyPr anchorCtr="0" anchor="t" bIns="0" lIns="0" spcFirstLastPara="1" rIns="0" wrap="square" tIns="0">
            <a:noAutofit/>
          </a:bodyPr>
          <a:lstStyle/>
          <a:p>
            <a:pPr indent="-365125" lvl="0" marL="342900" marR="0" rtl="0" algn="l">
              <a:lnSpc>
                <a:spcPct val="161904"/>
              </a:lnSpc>
              <a:spcBef>
                <a:spcPts val="0"/>
              </a:spcBef>
              <a:spcAft>
                <a:spcPts val="0"/>
              </a:spcAft>
              <a:buClr>
                <a:srgbClr val="5B6071"/>
              </a:buClr>
              <a:buSzPts val="1400"/>
              <a:buFont typeface="Epilogue"/>
              <a:buChar char="•"/>
            </a:pPr>
            <a:r>
              <a:rPr b="0" i="0" lang="en-US" u="none" cap="none" strike="noStrike">
                <a:solidFill>
                  <a:srgbClr val="5B6071"/>
                </a:solidFill>
                <a:latin typeface="Epilogue"/>
                <a:ea typeface="Epilogue"/>
                <a:cs typeface="Epilogue"/>
                <a:sym typeface="Epilogue"/>
              </a:rPr>
              <a:t>Run data-driven retention campaigns with precision.</a:t>
            </a:r>
            <a:endParaRPr b="0" i="0" u="none" cap="none" strike="noStrike"/>
          </a:p>
        </p:txBody>
      </p:sp>
      <p:sp>
        <p:nvSpPr>
          <p:cNvPr id="671" name="Google Shape;671;p62"/>
          <p:cNvSpPr/>
          <p:nvPr/>
        </p:nvSpPr>
        <p:spPr>
          <a:xfrm>
            <a:off x="6816209" y="2137053"/>
            <a:ext cx="7081500" cy="4401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5B6071"/>
              </a:buClr>
              <a:buSzPts val="1050"/>
              <a:buFont typeface="Epilogue"/>
              <a:buNone/>
            </a:pPr>
            <a:r>
              <a:rPr b="1" i="0" lang="en-US" u="none" cap="none" strike="noStrike">
                <a:solidFill>
                  <a:srgbClr val="5B6071"/>
                </a:solidFill>
                <a:latin typeface="Epilogue"/>
                <a:ea typeface="Epilogue"/>
                <a:cs typeface="Epilogue"/>
                <a:sym typeface="Epilogue"/>
              </a:rPr>
              <a:t>Top-down Narrative:</a:t>
            </a:r>
            <a:r>
              <a:rPr b="0" i="0" lang="en-US" u="none" cap="none" strike="noStrike">
                <a:solidFill>
                  <a:srgbClr val="5B6071"/>
                </a:solidFill>
                <a:latin typeface="Epilogue"/>
                <a:ea typeface="Epilogue"/>
                <a:cs typeface="Epilogue"/>
                <a:sym typeface="Epilogue"/>
              </a:rPr>
              <a:t> Progresses from a high-level overview to specific user actions, guiding users from "What's happening?" to "Who do we act on?".</a:t>
            </a:r>
            <a:endParaRPr b="0" i="0" u="none" cap="none" strike="noStrike"/>
          </a:p>
        </p:txBody>
      </p:sp>
      <p:sp>
        <p:nvSpPr>
          <p:cNvPr id="672" name="Google Shape;672;p62"/>
          <p:cNvSpPr/>
          <p:nvPr/>
        </p:nvSpPr>
        <p:spPr>
          <a:xfrm>
            <a:off x="6816209" y="2892115"/>
            <a:ext cx="7081500" cy="4401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5B6071"/>
              </a:buClr>
              <a:buSzPts val="1050"/>
              <a:buFont typeface="Epilogue"/>
              <a:buNone/>
            </a:pPr>
            <a:r>
              <a:rPr b="1" i="0" lang="en-US" u="none" cap="none" strike="noStrike">
                <a:solidFill>
                  <a:srgbClr val="5B6071"/>
                </a:solidFill>
                <a:latin typeface="Epilogue"/>
                <a:ea typeface="Epilogue"/>
                <a:cs typeface="Epilogue"/>
                <a:sym typeface="Epilogue"/>
              </a:rPr>
              <a:t>Segment-Centric &amp; Experiment-Driven:</a:t>
            </a:r>
            <a:r>
              <a:rPr b="0" i="0" lang="en-US" u="none" cap="none" strike="noStrike">
                <a:solidFill>
                  <a:srgbClr val="5B6071"/>
                </a:solidFill>
                <a:latin typeface="Epilogue"/>
                <a:ea typeface="Epilogue"/>
                <a:cs typeface="Epilogue"/>
                <a:sym typeface="Epilogue"/>
              </a:rPr>
              <a:t> Every page breaks down results by user clusters and treatment vs. control groups</a:t>
            </a:r>
            <a:endParaRPr b="0" i="0" u="none" cap="none" strike="noStrike"/>
          </a:p>
        </p:txBody>
      </p:sp>
      <p:sp>
        <p:nvSpPr>
          <p:cNvPr id="673" name="Google Shape;673;p62"/>
          <p:cNvSpPr/>
          <p:nvPr/>
        </p:nvSpPr>
        <p:spPr>
          <a:xfrm>
            <a:off x="740322" y="3491403"/>
            <a:ext cx="4004700" cy="316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600"/>
              <a:buFont typeface="Fraunces"/>
              <a:buNone/>
            </a:pPr>
            <a:r>
              <a:rPr b="0" i="0" lang="en-US" sz="1800" u="none" cap="none" strike="noStrike">
                <a:solidFill>
                  <a:srgbClr val="000000"/>
                </a:solidFill>
                <a:latin typeface="Fraunces"/>
                <a:ea typeface="Fraunces"/>
                <a:cs typeface="Fraunces"/>
                <a:sym typeface="Fraunces"/>
              </a:rPr>
              <a:t>Four Pages, Four Questions</a:t>
            </a:r>
            <a:endParaRPr b="0" i="0" sz="1800" u="none" cap="none" strike="noStrike"/>
          </a:p>
        </p:txBody>
      </p:sp>
      <p:sp>
        <p:nvSpPr>
          <p:cNvPr id="674" name="Google Shape;674;p62"/>
          <p:cNvSpPr/>
          <p:nvPr/>
        </p:nvSpPr>
        <p:spPr>
          <a:xfrm>
            <a:off x="740331" y="3955375"/>
            <a:ext cx="6506100" cy="1723200"/>
          </a:xfrm>
          <a:prstGeom prst="roundRect">
            <a:avLst>
              <a:gd fmla="val 3352"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2"/>
          <p:cNvSpPr/>
          <p:nvPr/>
        </p:nvSpPr>
        <p:spPr>
          <a:xfrm>
            <a:off x="755571" y="3970615"/>
            <a:ext cx="6475800" cy="412500"/>
          </a:xfrm>
          <a:prstGeom prst="roundRect">
            <a:avLst>
              <a:gd fmla="val 956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2"/>
          <p:cNvSpPr/>
          <p:nvPr/>
        </p:nvSpPr>
        <p:spPr>
          <a:xfrm>
            <a:off x="3890248" y="4044077"/>
            <a:ext cx="206100" cy="25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600"/>
              <a:buFont typeface="Fraunces"/>
              <a:buNone/>
            </a:pPr>
            <a:r>
              <a:rPr b="0" i="0" lang="en-US" sz="1600" u="none" cap="none" strike="noStrike">
                <a:solidFill>
                  <a:srgbClr val="5B6071"/>
                </a:solidFill>
                <a:latin typeface="Fraunces"/>
                <a:ea typeface="Fraunces"/>
                <a:cs typeface="Fraunces"/>
                <a:sym typeface="Fraunces"/>
              </a:rPr>
              <a:t>1</a:t>
            </a:r>
            <a:endParaRPr b="0" i="0" sz="1600" u="none" cap="none" strike="noStrike"/>
          </a:p>
        </p:txBody>
      </p:sp>
      <p:sp>
        <p:nvSpPr>
          <p:cNvPr id="677" name="Google Shape;677;p62"/>
          <p:cNvSpPr/>
          <p:nvPr/>
        </p:nvSpPr>
        <p:spPr>
          <a:xfrm>
            <a:off x="892977" y="4520451"/>
            <a:ext cx="5733000" cy="2577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5B6071"/>
              </a:buClr>
              <a:buSzPts val="1350"/>
              <a:buFont typeface="Fraunces"/>
              <a:buNone/>
            </a:pPr>
            <a:r>
              <a:rPr b="0" i="0" lang="en-US" sz="1550" u="none" cap="none" strike="noStrike">
                <a:solidFill>
                  <a:srgbClr val="5B6071"/>
                </a:solidFill>
                <a:latin typeface="Fraunces"/>
                <a:ea typeface="Fraunces"/>
                <a:cs typeface="Fraunces"/>
                <a:sym typeface="Fraunces"/>
              </a:rPr>
              <a:t>Executive Overview </a:t>
            </a:r>
            <a:r>
              <a:rPr b="1" i="0" lang="en-US" sz="1550" u="none" cap="none" strike="noStrike">
                <a:solidFill>
                  <a:srgbClr val="5B6071"/>
                </a:solidFill>
                <a:latin typeface="Fraunces"/>
                <a:ea typeface="Fraunces"/>
                <a:cs typeface="Fraunces"/>
                <a:sym typeface="Fraunces"/>
              </a:rPr>
              <a:t>“Is churn a problem right now?”</a:t>
            </a:r>
            <a:endParaRPr b="0" i="0" sz="1550" u="none" cap="none" strike="noStrike"/>
          </a:p>
        </p:txBody>
      </p:sp>
      <p:sp>
        <p:nvSpPr>
          <p:cNvPr id="678" name="Google Shape;678;p62"/>
          <p:cNvSpPr/>
          <p:nvPr/>
        </p:nvSpPr>
        <p:spPr>
          <a:xfrm>
            <a:off x="892969" y="4817745"/>
            <a:ext cx="6201000" cy="4401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Shows: Predicted vs. actual 30-day churn, retention uplift, weekly trends, top-responding clusters.</a:t>
            </a:r>
            <a:endParaRPr b="0" i="0" sz="1250" u="none" cap="none" strike="noStrike"/>
          </a:p>
        </p:txBody>
      </p:sp>
      <p:sp>
        <p:nvSpPr>
          <p:cNvPr id="679" name="Google Shape;679;p62"/>
          <p:cNvSpPr/>
          <p:nvPr/>
        </p:nvSpPr>
        <p:spPr>
          <a:xfrm>
            <a:off x="892969" y="5305901"/>
            <a:ext cx="6201000" cy="219900"/>
          </a:xfrm>
          <a:prstGeom prst="rect">
            <a:avLst/>
          </a:prstGeom>
          <a:noFill/>
          <a:ln>
            <a:noFill/>
          </a:ln>
        </p:spPr>
        <p:txBody>
          <a:bodyPr anchorCtr="0" anchor="t" bIns="0" lIns="0" spcFirstLastPara="1" rIns="0" wrap="square" tIns="0">
            <a:noAutofit/>
          </a:bodyPr>
          <a:lstStyle/>
          <a:p>
            <a:pPr indent="-355600" lvl="0" marL="342900" marR="0" rtl="0" algn="l">
              <a:lnSpc>
                <a:spcPct val="161904"/>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Used for: Quick health checks and identifying high-performing clusters.</a:t>
            </a:r>
            <a:endParaRPr b="0" i="0" sz="1250" u="none" cap="none" strike="noStrike"/>
          </a:p>
        </p:txBody>
      </p:sp>
      <p:sp>
        <p:nvSpPr>
          <p:cNvPr id="680" name="Google Shape;680;p62"/>
          <p:cNvSpPr/>
          <p:nvPr/>
        </p:nvSpPr>
        <p:spPr>
          <a:xfrm>
            <a:off x="7383899" y="3955375"/>
            <a:ext cx="6506100" cy="1723200"/>
          </a:xfrm>
          <a:prstGeom prst="roundRect">
            <a:avLst>
              <a:gd fmla="val 3352"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2"/>
          <p:cNvSpPr/>
          <p:nvPr/>
        </p:nvSpPr>
        <p:spPr>
          <a:xfrm>
            <a:off x="7399139" y="3970615"/>
            <a:ext cx="6475800" cy="412500"/>
          </a:xfrm>
          <a:prstGeom prst="roundRect">
            <a:avLst>
              <a:gd fmla="val 956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2"/>
          <p:cNvSpPr/>
          <p:nvPr/>
        </p:nvSpPr>
        <p:spPr>
          <a:xfrm>
            <a:off x="10533817" y="4044077"/>
            <a:ext cx="206100" cy="25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600"/>
              <a:buFont typeface="Fraunces"/>
              <a:buNone/>
            </a:pPr>
            <a:r>
              <a:rPr b="0" i="0" lang="en-US" sz="1600" u="none" cap="none" strike="noStrike">
                <a:solidFill>
                  <a:srgbClr val="5B6071"/>
                </a:solidFill>
                <a:latin typeface="Fraunces"/>
                <a:ea typeface="Fraunces"/>
                <a:cs typeface="Fraunces"/>
                <a:sym typeface="Fraunces"/>
              </a:rPr>
              <a:t>2</a:t>
            </a:r>
            <a:endParaRPr b="0" i="0" sz="1600" u="none" cap="none" strike="noStrike"/>
          </a:p>
        </p:txBody>
      </p:sp>
      <p:sp>
        <p:nvSpPr>
          <p:cNvPr id="683" name="Google Shape;683;p62"/>
          <p:cNvSpPr/>
          <p:nvPr/>
        </p:nvSpPr>
        <p:spPr>
          <a:xfrm>
            <a:off x="7536520" y="4520451"/>
            <a:ext cx="5022900" cy="2577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5B6071"/>
              </a:buClr>
              <a:buSzPts val="1350"/>
              <a:buFont typeface="Fraunces"/>
              <a:buNone/>
            </a:pPr>
            <a:r>
              <a:rPr b="0" i="0" lang="en-US" sz="1550" u="none" cap="none" strike="noStrike">
                <a:solidFill>
                  <a:srgbClr val="5B6071"/>
                </a:solidFill>
                <a:latin typeface="Fraunces"/>
                <a:ea typeface="Fraunces"/>
                <a:cs typeface="Fraunces"/>
                <a:sym typeface="Fraunces"/>
              </a:rPr>
              <a:t>Cohorts </a:t>
            </a:r>
            <a:r>
              <a:rPr b="1" i="0" lang="en-US" sz="1550" u="none" cap="none" strike="noStrike">
                <a:solidFill>
                  <a:srgbClr val="5B6071"/>
                </a:solidFill>
                <a:latin typeface="Fraunces"/>
                <a:ea typeface="Fraunces"/>
                <a:cs typeface="Fraunces"/>
                <a:sym typeface="Fraunces"/>
              </a:rPr>
              <a:t>“Which clusters are most at risk?”</a:t>
            </a:r>
            <a:endParaRPr b="0" i="0" sz="1550" u="none" cap="none" strike="noStrike"/>
          </a:p>
        </p:txBody>
      </p:sp>
      <p:sp>
        <p:nvSpPr>
          <p:cNvPr id="684" name="Google Shape;684;p62"/>
          <p:cNvSpPr/>
          <p:nvPr/>
        </p:nvSpPr>
        <p:spPr>
          <a:xfrm>
            <a:off x="7536537" y="4817745"/>
            <a:ext cx="6201000" cy="4401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Shows: Churn rate by cluster, predicted vs. actual churn, notification coverage by cluster.</a:t>
            </a:r>
            <a:endParaRPr b="0" i="0" sz="1250" u="none" cap="none" strike="noStrike"/>
          </a:p>
        </p:txBody>
      </p:sp>
      <p:sp>
        <p:nvSpPr>
          <p:cNvPr id="685" name="Google Shape;685;p62"/>
          <p:cNvSpPr/>
          <p:nvPr/>
        </p:nvSpPr>
        <p:spPr>
          <a:xfrm>
            <a:off x="7536537" y="5305901"/>
            <a:ext cx="6201000" cy="2199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Used for: Prioritizing retention budget and validating model behavior by segment.</a:t>
            </a:r>
            <a:endParaRPr b="0" i="0" sz="1250" u="none" cap="none" strike="noStrike"/>
          </a:p>
        </p:txBody>
      </p:sp>
      <p:sp>
        <p:nvSpPr>
          <p:cNvPr id="686" name="Google Shape;686;p62"/>
          <p:cNvSpPr/>
          <p:nvPr/>
        </p:nvSpPr>
        <p:spPr>
          <a:xfrm>
            <a:off x="740325" y="5815977"/>
            <a:ext cx="6506100" cy="2028000"/>
          </a:xfrm>
          <a:prstGeom prst="roundRect">
            <a:avLst>
              <a:gd fmla="val 3352"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2"/>
          <p:cNvSpPr/>
          <p:nvPr/>
        </p:nvSpPr>
        <p:spPr>
          <a:xfrm>
            <a:off x="755571" y="5831205"/>
            <a:ext cx="6475800" cy="412500"/>
          </a:xfrm>
          <a:prstGeom prst="roundRect">
            <a:avLst>
              <a:gd fmla="val 956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2"/>
          <p:cNvSpPr/>
          <p:nvPr/>
        </p:nvSpPr>
        <p:spPr>
          <a:xfrm>
            <a:off x="3890248" y="5904667"/>
            <a:ext cx="206100" cy="25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600"/>
              <a:buFont typeface="Fraunces"/>
              <a:buNone/>
            </a:pPr>
            <a:r>
              <a:rPr b="0" i="0" lang="en-US" sz="1600" u="none" cap="none" strike="noStrike">
                <a:solidFill>
                  <a:srgbClr val="5B6071"/>
                </a:solidFill>
                <a:latin typeface="Fraunces"/>
                <a:ea typeface="Fraunces"/>
                <a:cs typeface="Fraunces"/>
                <a:sym typeface="Fraunces"/>
              </a:rPr>
              <a:t>3</a:t>
            </a:r>
            <a:endParaRPr b="0" i="0" sz="1600" u="none" cap="none" strike="noStrike"/>
          </a:p>
        </p:txBody>
      </p:sp>
      <p:sp>
        <p:nvSpPr>
          <p:cNvPr id="689" name="Google Shape;689;p62"/>
          <p:cNvSpPr/>
          <p:nvPr/>
        </p:nvSpPr>
        <p:spPr>
          <a:xfrm>
            <a:off x="892976" y="6381024"/>
            <a:ext cx="6338400" cy="2199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5B6071"/>
              </a:buClr>
              <a:buSzPts val="1350"/>
              <a:buFont typeface="Fraunces"/>
              <a:buNone/>
            </a:pPr>
            <a:r>
              <a:rPr b="0" i="0" lang="en-US" sz="1550" u="none" cap="none" strike="noStrike">
                <a:solidFill>
                  <a:srgbClr val="5B6071"/>
                </a:solidFill>
                <a:latin typeface="Fraunces"/>
                <a:ea typeface="Fraunces"/>
                <a:cs typeface="Fraunces"/>
                <a:sym typeface="Fraunces"/>
              </a:rPr>
              <a:t>Notification </a:t>
            </a:r>
            <a:r>
              <a:rPr b="1" i="0" lang="en-US" sz="1550" u="none" cap="none" strike="noStrike">
                <a:solidFill>
                  <a:srgbClr val="5B6071"/>
                </a:solidFill>
                <a:latin typeface="Fraunces"/>
                <a:ea typeface="Fraunces"/>
                <a:cs typeface="Fraunces"/>
                <a:sym typeface="Fraunces"/>
              </a:rPr>
              <a:t>“Did the 3-month notification work, and for whom?”</a:t>
            </a:r>
            <a:endParaRPr b="0" i="0" sz="1550" u="none" cap="none" strike="noStrike"/>
          </a:p>
        </p:txBody>
      </p:sp>
      <p:sp>
        <p:nvSpPr>
          <p:cNvPr id="690" name="Google Shape;690;p62"/>
          <p:cNvSpPr/>
          <p:nvPr/>
        </p:nvSpPr>
        <p:spPr>
          <a:xfrm>
            <a:off x="892969" y="6678335"/>
            <a:ext cx="6201000" cy="4401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Shows: Pre/post sessions for treatment vs. control, 30-day churn by group &amp; cluster, 7-day CTA rate by cluster.</a:t>
            </a:r>
            <a:endParaRPr b="0" i="0" sz="1250" u="none" cap="none" strike="noStrike"/>
          </a:p>
        </p:txBody>
      </p:sp>
      <p:sp>
        <p:nvSpPr>
          <p:cNvPr id="691" name="Google Shape;691;p62"/>
          <p:cNvSpPr/>
          <p:nvPr/>
        </p:nvSpPr>
        <p:spPr>
          <a:xfrm>
            <a:off x="892969" y="7166491"/>
            <a:ext cx="6201000" cy="2199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Used for: Measuring experiment impact and identifying high-response segments.</a:t>
            </a:r>
            <a:endParaRPr b="0" i="0" sz="1250" u="none" cap="none" strike="noStrike"/>
          </a:p>
        </p:txBody>
      </p:sp>
      <p:sp>
        <p:nvSpPr>
          <p:cNvPr id="692" name="Google Shape;692;p62"/>
          <p:cNvSpPr/>
          <p:nvPr/>
        </p:nvSpPr>
        <p:spPr>
          <a:xfrm>
            <a:off x="7383900" y="5815977"/>
            <a:ext cx="6506100" cy="2028000"/>
          </a:xfrm>
          <a:prstGeom prst="roundRect">
            <a:avLst>
              <a:gd fmla="val 3352"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2"/>
          <p:cNvSpPr/>
          <p:nvPr/>
        </p:nvSpPr>
        <p:spPr>
          <a:xfrm>
            <a:off x="7399139" y="5831205"/>
            <a:ext cx="6475800" cy="412500"/>
          </a:xfrm>
          <a:prstGeom prst="roundRect">
            <a:avLst>
              <a:gd fmla="val 9569" name="adj"/>
            </a:avLst>
          </a:prstGeom>
          <a:solidFill>
            <a:srgbClr val="DBE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2"/>
          <p:cNvSpPr/>
          <p:nvPr/>
        </p:nvSpPr>
        <p:spPr>
          <a:xfrm>
            <a:off x="10533817" y="5904667"/>
            <a:ext cx="206100" cy="25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B6071"/>
              </a:buClr>
              <a:buSzPts val="1600"/>
              <a:buFont typeface="Fraunces"/>
              <a:buNone/>
            </a:pPr>
            <a:r>
              <a:rPr b="0" i="0" lang="en-US" sz="1600" u="none" cap="none" strike="noStrike">
                <a:solidFill>
                  <a:srgbClr val="5B6071"/>
                </a:solidFill>
                <a:latin typeface="Fraunces"/>
                <a:ea typeface="Fraunces"/>
                <a:cs typeface="Fraunces"/>
                <a:sym typeface="Fraunces"/>
              </a:rPr>
              <a:t>4</a:t>
            </a:r>
            <a:endParaRPr b="0" i="0" sz="1600" u="none" cap="none" strike="noStrike"/>
          </a:p>
        </p:txBody>
      </p:sp>
      <p:sp>
        <p:nvSpPr>
          <p:cNvPr id="695" name="Google Shape;695;p62"/>
          <p:cNvSpPr/>
          <p:nvPr/>
        </p:nvSpPr>
        <p:spPr>
          <a:xfrm>
            <a:off x="7536518" y="6381023"/>
            <a:ext cx="6001500" cy="2577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5B6071"/>
              </a:buClr>
              <a:buSzPts val="1350"/>
              <a:buFont typeface="Fraunces"/>
              <a:buNone/>
            </a:pPr>
            <a:r>
              <a:rPr b="0" i="0" lang="en-US" sz="1550" u="none" cap="none" strike="noStrike">
                <a:solidFill>
                  <a:srgbClr val="5B6071"/>
                </a:solidFill>
                <a:latin typeface="Fraunces"/>
                <a:ea typeface="Fraunces"/>
                <a:cs typeface="Fraunces"/>
                <a:sym typeface="Fraunces"/>
              </a:rPr>
              <a:t>Actionable User List </a:t>
            </a:r>
            <a:r>
              <a:rPr b="1" i="0" lang="en-US" sz="1550" u="none" cap="none" strike="noStrike">
                <a:solidFill>
                  <a:srgbClr val="5B6071"/>
                </a:solidFill>
                <a:latin typeface="Fraunces"/>
                <a:ea typeface="Fraunces"/>
                <a:cs typeface="Fraunces"/>
                <a:sym typeface="Fraunces"/>
              </a:rPr>
              <a:t>“Who do we target next?”</a:t>
            </a:r>
            <a:endParaRPr b="0" i="0" sz="1550" u="none" cap="none" strike="noStrike"/>
          </a:p>
        </p:txBody>
      </p:sp>
      <p:sp>
        <p:nvSpPr>
          <p:cNvPr id="696" name="Google Shape;696;p62"/>
          <p:cNvSpPr/>
          <p:nvPr/>
        </p:nvSpPr>
        <p:spPr>
          <a:xfrm>
            <a:off x="7536537" y="6678335"/>
            <a:ext cx="6201000" cy="4401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Shows: User-level table (cluster, predicted churn, actual churn, last session, notification group).</a:t>
            </a:r>
            <a:endParaRPr b="0" i="0" sz="1250" u="none" cap="none" strike="noStrike"/>
          </a:p>
        </p:txBody>
      </p:sp>
      <p:sp>
        <p:nvSpPr>
          <p:cNvPr id="697" name="Google Shape;697;p62"/>
          <p:cNvSpPr/>
          <p:nvPr/>
        </p:nvSpPr>
        <p:spPr>
          <a:xfrm>
            <a:off x="7536537" y="7166491"/>
            <a:ext cx="6201000" cy="219900"/>
          </a:xfrm>
          <a:prstGeom prst="rect">
            <a:avLst/>
          </a:prstGeom>
          <a:noFill/>
          <a:ln>
            <a:noFill/>
          </a:ln>
        </p:spPr>
        <p:txBody>
          <a:bodyPr anchorCtr="0" anchor="t" bIns="0" lIns="0" spcFirstLastPara="1" rIns="0" wrap="square" tIns="0">
            <a:noAutofit/>
          </a:bodyPr>
          <a:lstStyle/>
          <a:p>
            <a:pPr indent="-355600" lvl="0" marL="342900" marR="0" rtl="0" algn="l">
              <a:lnSpc>
                <a:spcPct val="100000"/>
              </a:lnSpc>
              <a:spcBef>
                <a:spcPts val="0"/>
              </a:spcBef>
              <a:spcAft>
                <a:spcPts val="0"/>
              </a:spcAft>
              <a:buClr>
                <a:srgbClr val="5B6071"/>
              </a:buClr>
              <a:buSzPts val="1250"/>
              <a:buFont typeface="Epilogue"/>
              <a:buChar char="•"/>
            </a:pPr>
            <a:r>
              <a:rPr b="0" i="0" lang="en-US" sz="1250" u="none" cap="none" strike="noStrike">
                <a:solidFill>
                  <a:srgbClr val="5B6071"/>
                </a:solidFill>
                <a:latin typeface="Epilogue"/>
                <a:ea typeface="Epilogue"/>
                <a:cs typeface="Epilogue"/>
                <a:sym typeface="Epilogue"/>
              </a:rPr>
              <a:t>Used for: Exporting high-risk users in priority clusters for re-engagement campaigns.</a:t>
            </a:r>
            <a:endParaRPr b="0" i="0" sz="1250"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3"/>
          <p:cNvSpPr/>
          <p:nvPr/>
        </p:nvSpPr>
        <p:spPr>
          <a:xfrm>
            <a:off x="734465" y="726974"/>
            <a:ext cx="4252800" cy="53160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000000"/>
              </a:buClr>
              <a:buSzPts val="3300"/>
              <a:buFont typeface="Fraunces"/>
              <a:buNone/>
            </a:pPr>
            <a:r>
              <a:rPr b="0" i="0" lang="en-US" sz="3300" u="none" cap="none" strike="noStrike">
                <a:solidFill>
                  <a:srgbClr val="000000"/>
                </a:solidFill>
                <a:latin typeface="Fraunces"/>
                <a:ea typeface="Fraunces"/>
                <a:cs typeface="Fraunces"/>
                <a:sym typeface="Fraunces"/>
              </a:rPr>
              <a:t>Prototype demo </a:t>
            </a:r>
            <a:endParaRPr b="0" i="0" sz="3300" u="none" cap="none" strike="noStrike"/>
          </a:p>
        </p:txBody>
      </p:sp>
      <p:pic>
        <p:nvPicPr>
          <p:cNvPr descr="preencoded.png" id="704" name="Google Shape;704;p63">
            <a:hlinkClick r:id="rId3"/>
          </p:cNvPr>
          <p:cNvPicPr preferRelativeResize="0"/>
          <p:nvPr/>
        </p:nvPicPr>
        <p:blipFill rotWithShape="1">
          <a:blip r:embed="rId4">
            <a:alphaModFix/>
          </a:blip>
          <a:srcRect b="0" l="0" r="0" t="0"/>
          <a:stretch/>
        </p:blipFill>
        <p:spPr>
          <a:xfrm>
            <a:off x="734475" y="1496675"/>
            <a:ext cx="9146452" cy="1305300"/>
          </a:xfrm>
          <a:prstGeom prst="rect">
            <a:avLst/>
          </a:prstGeom>
          <a:noFill/>
          <a:ln>
            <a:noFill/>
          </a:ln>
        </p:spPr>
      </p:pic>
      <p:pic>
        <p:nvPicPr>
          <p:cNvPr id="705" name="Google Shape;705;p63" title="截圖 2025-12-10 晚上7.36.42.png"/>
          <p:cNvPicPr preferRelativeResize="0"/>
          <p:nvPr/>
        </p:nvPicPr>
        <p:blipFill>
          <a:blip r:embed="rId5">
            <a:alphaModFix/>
          </a:blip>
          <a:stretch>
            <a:fillRect/>
          </a:stretch>
        </p:blipFill>
        <p:spPr>
          <a:xfrm>
            <a:off x="685975" y="2801975"/>
            <a:ext cx="9243448" cy="5009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4"/>
          <p:cNvSpPr/>
          <p:nvPr/>
        </p:nvSpPr>
        <p:spPr>
          <a:xfrm>
            <a:off x="793790" y="671512"/>
            <a:ext cx="11791800" cy="496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3100"/>
              <a:buFont typeface="Fraunces"/>
              <a:buNone/>
            </a:pPr>
            <a:r>
              <a:rPr b="0" i="0" lang="en-US" sz="3100" u="none" cap="none" strike="noStrike">
                <a:solidFill>
                  <a:srgbClr val="000000"/>
                </a:solidFill>
                <a:latin typeface="Fraunces"/>
                <a:ea typeface="Fraunces"/>
                <a:cs typeface="Fraunces"/>
                <a:sym typeface="Fraunces"/>
              </a:rPr>
              <a:t>Technical Architecture – Data Pipeline from App to Dashboard</a:t>
            </a:r>
            <a:endParaRPr b="0" i="0" sz="3100" u="none" cap="none" strike="noStrike"/>
          </a:p>
        </p:txBody>
      </p:sp>
      <p:pic>
        <p:nvPicPr>
          <p:cNvPr descr="preencoded.png" id="712" name="Google Shape;712;p64"/>
          <p:cNvPicPr preferRelativeResize="0"/>
          <p:nvPr/>
        </p:nvPicPr>
        <p:blipFill rotWithShape="1">
          <a:blip r:embed="rId3">
            <a:alphaModFix/>
          </a:blip>
          <a:srcRect b="0" l="0" r="0" t="0"/>
          <a:stretch/>
        </p:blipFill>
        <p:spPr>
          <a:xfrm>
            <a:off x="793790" y="1961436"/>
            <a:ext cx="4241722" cy="1143000"/>
          </a:xfrm>
          <a:prstGeom prst="rect">
            <a:avLst/>
          </a:prstGeom>
          <a:noFill/>
          <a:ln>
            <a:noFill/>
          </a:ln>
        </p:spPr>
      </p:pic>
      <p:sp>
        <p:nvSpPr>
          <p:cNvPr id="713" name="Google Shape;713;p64"/>
          <p:cNvSpPr/>
          <p:nvPr/>
        </p:nvSpPr>
        <p:spPr>
          <a:xfrm>
            <a:off x="952500" y="2596396"/>
            <a:ext cx="19848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App &amp; Wearables</a:t>
            </a:r>
            <a:endParaRPr b="1" i="0" sz="1550" u="none" cap="none" strike="noStrike"/>
          </a:p>
        </p:txBody>
      </p:sp>
      <p:sp>
        <p:nvSpPr>
          <p:cNvPr id="714" name="Google Shape;714;p64"/>
          <p:cNvSpPr/>
          <p:nvPr/>
        </p:nvSpPr>
        <p:spPr>
          <a:xfrm>
            <a:off x="952500" y="2939653"/>
            <a:ext cx="3924300" cy="508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Mobile app and wearable devices send raw workout events and notification logs. </a:t>
            </a:r>
            <a:endParaRPr b="0" i="0" sz="1450" u="none" cap="none" strike="noStrike"/>
          </a:p>
        </p:txBody>
      </p:sp>
      <p:sp>
        <p:nvSpPr>
          <p:cNvPr id="715" name="Google Shape;715;p64"/>
          <p:cNvSpPr/>
          <p:nvPr/>
        </p:nvSpPr>
        <p:spPr>
          <a:xfrm>
            <a:off x="952500" y="3543062"/>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Raw Events</a:t>
            </a:r>
            <a:endParaRPr b="0" i="0" sz="1250" u="none" cap="none" strike="noStrike"/>
          </a:p>
        </p:txBody>
      </p:sp>
      <p:pic>
        <p:nvPicPr>
          <p:cNvPr descr="preencoded.png" id="716" name="Google Shape;716;p64"/>
          <p:cNvPicPr preferRelativeResize="0"/>
          <p:nvPr/>
        </p:nvPicPr>
        <p:blipFill rotWithShape="1">
          <a:blip r:embed="rId4">
            <a:alphaModFix/>
          </a:blip>
          <a:srcRect b="0" l="0" r="0" t="0"/>
          <a:stretch/>
        </p:blipFill>
        <p:spPr>
          <a:xfrm>
            <a:off x="5194221" y="1723311"/>
            <a:ext cx="4241839" cy="1143000"/>
          </a:xfrm>
          <a:prstGeom prst="rect">
            <a:avLst/>
          </a:prstGeom>
          <a:noFill/>
          <a:ln>
            <a:noFill/>
          </a:ln>
        </p:spPr>
      </p:pic>
      <p:sp>
        <p:nvSpPr>
          <p:cNvPr id="717" name="Google Shape;717;p64"/>
          <p:cNvSpPr/>
          <p:nvPr/>
        </p:nvSpPr>
        <p:spPr>
          <a:xfrm>
            <a:off x="5352922" y="2358275"/>
            <a:ext cx="3736800" cy="254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Snowflake Data Warehouse</a:t>
            </a:r>
            <a:endParaRPr b="1" i="0" sz="1550" u="none" cap="none" strike="noStrike"/>
          </a:p>
        </p:txBody>
      </p:sp>
      <p:sp>
        <p:nvSpPr>
          <p:cNvPr id="718" name="Google Shape;718;p64"/>
          <p:cNvSpPr/>
          <p:nvPr/>
        </p:nvSpPr>
        <p:spPr>
          <a:xfrm>
            <a:off x="5352931" y="2701528"/>
            <a:ext cx="3924300" cy="1016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Data lands in Snowflake tables. SQL queries aggregate raw events into user-level features (last 90 days per user), creating user_monthly_features table.</a:t>
            </a:r>
            <a:endParaRPr b="0" i="0" sz="1450" u="none" cap="none" strike="noStrike"/>
          </a:p>
        </p:txBody>
      </p:sp>
      <p:sp>
        <p:nvSpPr>
          <p:cNvPr id="719" name="Google Shape;719;p64"/>
          <p:cNvSpPr/>
          <p:nvPr/>
        </p:nvSpPr>
        <p:spPr>
          <a:xfrm>
            <a:off x="5352931" y="3813096"/>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Daily Read</a:t>
            </a:r>
            <a:endParaRPr b="0" i="0" sz="1250" u="none" cap="none" strike="noStrike"/>
          </a:p>
        </p:txBody>
      </p:sp>
      <p:pic>
        <p:nvPicPr>
          <p:cNvPr descr="preencoded.png" id="720" name="Google Shape;720;p64"/>
          <p:cNvPicPr preferRelativeResize="0"/>
          <p:nvPr/>
        </p:nvPicPr>
        <p:blipFill rotWithShape="1">
          <a:blip r:embed="rId3">
            <a:alphaModFix/>
          </a:blip>
          <a:srcRect b="0" l="0" r="0" t="0"/>
          <a:stretch/>
        </p:blipFill>
        <p:spPr>
          <a:xfrm>
            <a:off x="9594771" y="1485186"/>
            <a:ext cx="4241722" cy="1143000"/>
          </a:xfrm>
          <a:prstGeom prst="rect">
            <a:avLst/>
          </a:prstGeom>
          <a:noFill/>
          <a:ln>
            <a:noFill/>
          </a:ln>
        </p:spPr>
      </p:pic>
      <p:sp>
        <p:nvSpPr>
          <p:cNvPr id="721" name="Google Shape;721;p64"/>
          <p:cNvSpPr/>
          <p:nvPr/>
        </p:nvSpPr>
        <p:spPr>
          <a:xfrm>
            <a:off x="9753481" y="2120146"/>
            <a:ext cx="19848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Databricks</a:t>
            </a:r>
            <a:endParaRPr b="1" i="0" sz="1550" u="none" cap="none" strike="noStrike"/>
          </a:p>
        </p:txBody>
      </p:sp>
      <p:sp>
        <p:nvSpPr>
          <p:cNvPr id="722" name="Google Shape;722;p64"/>
          <p:cNvSpPr/>
          <p:nvPr/>
        </p:nvSpPr>
        <p:spPr>
          <a:xfrm>
            <a:off x="9753481" y="2463403"/>
            <a:ext cx="3924300" cy="1016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Databricks job runs </a:t>
            </a:r>
            <a:r>
              <a:rPr b="1" i="0" lang="en-US" sz="1450" u="none" cap="none" strike="noStrike">
                <a:solidFill>
                  <a:srgbClr val="5B6071"/>
                </a:solidFill>
                <a:latin typeface="Epilogue"/>
                <a:ea typeface="Epilogue"/>
                <a:cs typeface="Epilogue"/>
                <a:sym typeface="Epilogue"/>
              </a:rPr>
              <a:t>nightly</a:t>
            </a:r>
            <a:r>
              <a:rPr b="0" i="0" lang="en-US" sz="1450" u="none" cap="none" strike="noStrike">
                <a:solidFill>
                  <a:srgbClr val="5B6071"/>
                </a:solidFill>
                <a:latin typeface="Epilogue"/>
                <a:ea typeface="Epilogue"/>
                <a:cs typeface="Epilogue"/>
                <a:sym typeface="Epilogue"/>
              </a:rPr>
              <a:t>: Reads latest user_monthly_features from Snowflake. Runs pre-trained churn classification model (0/1 prediction).</a:t>
            </a:r>
            <a:endParaRPr b="0" i="0" sz="1450" u="none" cap="none" strike="noStrike"/>
          </a:p>
        </p:txBody>
      </p:sp>
      <p:sp>
        <p:nvSpPr>
          <p:cNvPr id="723" name="Google Shape;723;p64"/>
          <p:cNvSpPr/>
          <p:nvPr/>
        </p:nvSpPr>
        <p:spPr>
          <a:xfrm>
            <a:off x="9753481" y="3574971"/>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Predictions (daily batch)</a:t>
            </a:r>
            <a:endParaRPr b="0" i="0" sz="1250" u="none" cap="none" strike="noStrike"/>
          </a:p>
        </p:txBody>
      </p:sp>
      <p:pic>
        <p:nvPicPr>
          <p:cNvPr descr="preencoded.png" id="724" name="Google Shape;724;p64"/>
          <p:cNvPicPr preferRelativeResize="0"/>
          <p:nvPr/>
        </p:nvPicPr>
        <p:blipFill rotWithShape="1">
          <a:blip r:embed="rId3">
            <a:alphaModFix/>
          </a:blip>
          <a:srcRect b="0" l="0" r="0" t="0"/>
          <a:stretch/>
        </p:blipFill>
        <p:spPr>
          <a:xfrm>
            <a:off x="793790" y="4860846"/>
            <a:ext cx="4241722" cy="1143000"/>
          </a:xfrm>
          <a:prstGeom prst="rect">
            <a:avLst/>
          </a:prstGeom>
          <a:noFill/>
          <a:ln>
            <a:noFill/>
          </a:ln>
        </p:spPr>
      </p:pic>
      <p:sp>
        <p:nvSpPr>
          <p:cNvPr id="725" name="Google Shape;725;p64"/>
          <p:cNvSpPr/>
          <p:nvPr/>
        </p:nvSpPr>
        <p:spPr>
          <a:xfrm>
            <a:off x="952500" y="5495800"/>
            <a:ext cx="3736800" cy="254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Snowflake Predictions Table</a:t>
            </a:r>
            <a:endParaRPr b="1" i="0" sz="1550" u="none" cap="none" strike="noStrike"/>
          </a:p>
        </p:txBody>
      </p:sp>
      <p:sp>
        <p:nvSpPr>
          <p:cNvPr id="726" name="Google Shape;726;p64"/>
          <p:cNvSpPr/>
          <p:nvPr/>
        </p:nvSpPr>
        <p:spPr>
          <a:xfrm>
            <a:off x="952500" y="5839063"/>
            <a:ext cx="3924300" cy="76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churn_predictions table updated daily. Marketing &amp; Product teams can query this table anytime for user targeting.</a:t>
            </a:r>
            <a:endParaRPr b="0" i="0" sz="1450" u="none" cap="none" strike="noStrike"/>
          </a:p>
        </p:txBody>
      </p:sp>
      <p:sp>
        <p:nvSpPr>
          <p:cNvPr id="727" name="Google Shape;727;p64"/>
          <p:cNvSpPr/>
          <p:nvPr/>
        </p:nvSpPr>
        <p:spPr>
          <a:xfrm>
            <a:off x="952500" y="6696551"/>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Auto-refresh (daily)</a:t>
            </a:r>
            <a:endParaRPr b="0" i="0" sz="1250" u="none" cap="none" strike="noStrike"/>
          </a:p>
        </p:txBody>
      </p:sp>
      <p:pic>
        <p:nvPicPr>
          <p:cNvPr descr="preencoded.png" id="728" name="Google Shape;728;p64"/>
          <p:cNvPicPr preferRelativeResize="0"/>
          <p:nvPr/>
        </p:nvPicPr>
        <p:blipFill rotWithShape="1">
          <a:blip r:embed="rId4">
            <a:alphaModFix/>
          </a:blip>
          <a:srcRect b="0" l="0" r="0" t="0"/>
          <a:stretch/>
        </p:blipFill>
        <p:spPr>
          <a:xfrm>
            <a:off x="5194221" y="4622721"/>
            <a:ext cx="4241839" cy="1143000"/>
          </a:xfrm>
          <a:prstGeom prst="rect">
            <a:avLst/>
          </a:prstGeom>
          <a:noFill/>
          <a:ln>
            <a:noFill/>
          </a:ln>
        </p:spPr>
      </p:pic>
      <p:sp>
        <p:nvSpPr>
          <p:cNvPr id="729" name="Google Shape;729;p64"/>
          <p:cNvSpPr/>
          <p:nvPr/>
        </p:nvSpPr>
        <p:spPr>
          <a:xfrm>
            <a:off x="5352931" y="5257681"/>
            <a:ext cx="19848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B6071"/>
              </a:buClr>
              <a:buSzPts val="1550"/>
              <a:buFont typeface="Fraunces"/>
              <a:buNone/>
            </a:pPr>
            <a:r>
              <a:rPr b="1" i="0" lang="en-US" sz="1550" u="none" cap="none" strike="noStrike">
                <a:solidFill>
                  <a:srgbClr val="5B6071"/>
                </a:solidFill>
                <a:latin typeface="Fraunces"/>
                <a:ea typeface="Fraunces"/>
                <a:cs typeface="Fraunces"/>
                <a:sym typeface="Fraunces"/>
              </a:rPr>
              <a:t>Tableau Dashboard</a:t>
            </a:r>
            <a:endParaRPr b="1" i="0" sz="1550" u="none" cap="none" strike="noStrike"/>
          </a:p>
        </p:txBody>
      </p:sp>
      <p:sp>
        <p:nvSpPr>
          <p:cNvPr id="730" name="Google Shape;730;p64"/>
          <p:cNvSpPr/>
          <p:nvPr/>
        </p:nvSpPr>
        <p:spPr>
          <a:xfrm>
            <a:off x="5352931" y="5600938"/>
            <a:ext cx="3924300" cy="1016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B6071"/>
              </a:buClr>
              <a:buSzPts val="1250"/>
              <a:buFont typeface="Epilogue"/>
              <a:buNone/>
            </a:pPr>
            <a:r>
              <a:rPr b="0" i="0" lang="en-US" sz="1450" u="none" cap="none" strike="noStrike">
                <a:solidFill>
                  <a:srgbClr val="5B6071"/>
                </a:solidFill>
                <a:latin typeface="Epilogue"/>
                <a:ea typeface="Epilogue"/>
                <a:cs typeface="Epilogue"/>
                <a:sym typeface="Epilogue"/>
              </a:rPr>
              <a:t>Tableau connects to Snowflake as data source. Reads churn_predictions, user_monthly_features, notifications tables. Data source refreshes daily for latest predictions.</a:t>
            </a:r>
            <a:endParaRPr b="0" i="0" sz="1450" u="none" cap="none" strike="noStrike"/>
          </a:p>
        </p:txBody>
      </p:sp>
      <p:sp>
        <p:nvSpPr>
          <p:cNvPr id="731" name="Google Shape;731;p64"/>
          <p:cNvSpPr/>
          <p:nvPr/>
        </p:nvSpPr>
        <p:spPr>
          <a:xfrm>
            <a:off x="5352931" y="6979412"/>
            <a:ext cx="39243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1" lang="en-US" sz="1250" u="none" cap="none" strike="noStrike">
                <a:solidFill>
                  <a:srgbClr val="5B6071"/>
                </a:solidFill>
                <a:latin typeface="Epilogue"/>
                <a:ea typeface="Epilogue"/>
                <a:cs typeface="Epilogue"/>
                <a:sym typeface="Epilogue"/>
              </a:rPr>
              <a:t>Flow: Auto-refresh (daily)</a:t>
            </a:r>
            <a:endParaRPr b="0" i="0" sz="1250" u="none" cap="none" strike="noStrike"/>
          </a:p>
        </p:txBody>
      </p:sp>
      <p:sp>
        <p:nvSpPr>
          <p:cNvPr id="732" name="Google Shape;732;p64"/>
          <p:cNvSpPr/>
          <p:nvPr/>
        </p:nvSpPr>
        <p:spPr>
          <a:xfrm>
            <a:off x="793790" y="7466998"/>
            <a:ext cx="130428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250"/>
              <a:buFont typeface="Epilogue"/>
              <a:buNone/>
            </a:pPr>
            <a:r>
              <a:rPr b="1" i="0" lang="en-US" sz="1450" u="none" cap="none" strike="noStrike">
                <a:solidFill>
                  <a:srgbClr val="5B6071"/>
                </a:solidFill>
                <a:latin typeface="Epilogue"/>
                <a:ea typeface="Epilogue"/>
                <a:cs typeface="Epilogue"/>
                <a:sym typeface="Epilogue"/>
              </a:rPr>
              <a:t>Design Principle:</a:t>
            </a:r>
            <a:r>
              <a:rPr b="0" i="0" lang="en-US" sz="1450" u="none" cap="none" strike="noStrike">
                <a:solidFill>
                  <a:srgbClr val="5B6071"/>
                </a:solidFill>
                <a:latin typeface="Epilogue"/>
                <a:ea typeface="Epilogue"/>
                <a:cs typeface="Epilogue"/>
                <a:sym typeface="Epilogue"/>
              </a:rPr>
              <a:t> Single source of truth in Snowflake; Databricks is compute engine for ML; Tableau is always-up-to-date reporting layer.</a:t>
            </a:r>
            <a:endParaRPr b="0" i="0" sz="145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descr="preencoded.png" id="738" name="Google Shape;738;p6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39" name="Google Shape;739;p65"/>
          <p:cNvSpPr/>
          <p:nvPr/>
        </p:nvSpPr>
        <p:spPr>
          <a:xfrm>
            <a:off x="9144000" y="0"/>
            <a:ext cx="5486400" cy="8229600"/>
          </a:xfrm>
          <a:prstGeom prst="rect">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5"/>
          <p:cNvSpPr/>
          <p:nvPr/>
        </p:nvSpPr>
        <p:spPr>
          <a:xfrm>
            <a:off x="793790" y="708898"/>
            <a:ext cx="7556400" cy="9216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Governance + Ethical Considerations</a:t>
            </a:r>
            <a:endParaRPr b="0" i="0" sz="2900" u="none" cap="none" strike="noStrike"/>
          </a:p>
        </p:txBody>
      </p:sp>
      <p:sp>
        <p:nvSpPr>
          <p:cNvPr id="741" name="Google Shape;741;p65"/>
          <p:cNvSpPr/>
          <p:nvPr/>
        </p:nvSpPr>
        <p:spPr>
          <a:xfrm>
            <a:off x="793790" y="2072640"/>
            <a:ext cx="7556400" cy="1085700"/>
          </a:xfrm>
          <a:prstGeom prst="roundRect">
            <a:avLst>
              <a:gd fmla="val 6738"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5"/>
          <p:cNvSpPr/>
          <p:nvPr/>
        </p:nvSpPr>
        <p:spPr>
          <a:xfrm>
            <a:off x="793790" y="2057400"/>
            <a:ext cx="7556400" cy="6090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5"/>
          <p:cNvSpPr/>
          <p:nvPr/>
        </p:nvSpPr>
        <p:spPr>
          <a:xfrm>
            <a:off x="4350901" y="1851541"/>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44" name="Google Shape;744;p65"/>
          <p:cNvPicPr preferRelativeResize="0"/>
          <p:nvPr/>
        </p:nvPicPr>
        <p:blipFill rotWithShape="1">
          <a:blip r:embed="rId4">
            <a:alphaModFix/>
          </a:blip>
          <a:srcRect b="0" l="0" r="0" t="0"/>
          <a:stretch/>
        </p:blipFill>
        <p:spPr>
          <a:xfrm>
            <a:off x="4483537" y="1984177"/>
            <a:ext cx="176808" cy="176808"/>
          </a:xfrm>
          <a:prstGeom prst="rect">
            <a:avLst/>
          </a:prstGeom>
          <a:noFill/>
          <a:ln>
            <a:noFill/>
          </a:ln>
        </p:spPr>
      </p:pic>
      <p:sp>
        <p:nvSpPr>
          <p:cNvPr id="745" name="Google Shape;745;p65"/>
          <p:cNvSpPr/>
          <p:nvPr/>
        </p:nvSpPr>
        <p:spPr>
          <a:xfrm>
            <a:off x="956429" y="2441138"/>
            <a:ext cx="28104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User Consent and Transparency</a:t>
            </a:r>
            <a:endParaRPr b="0" i="0" sz="1450" u="none" cap="none" strike="noStrike"/>
          </a:p>
        </p:txBody>
      </p:sp>
      <p:sp>
        <p:nvSpPr>
          <p:cNvPr id="746" name="Google Shape;746;p65"/>
          <p:cNvSpPr/>
          <p:nvPr/>
        </p:nvSpPr>
        <p:spPr>
          <a:xfrm>
            <a:off x="956429" y="2759869"/>
            <a:ext cx="72312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Explain why a notification is sent and allow opt-out.</a:t>
            </a:r>
            <a:endParaRPr b="0" i="0" sz="1150" u="none" cap="none" strike="noStrike"/>
          </a:p>
        </p:txBody>
      </p:sp>
      <p:sp>
        <p:nvSpPr>
          <p:cNvPr id="747" name="Google Shape;747;p65"/>
          <p:cNvSpPr/>
          <p:nvPr/>
        </p:nvSpPr>
        <p:spPr>
          <a:xfrm>
            <a:off x="793790" y="3526750"/>
            <a:ext cx="7556400" cy="1085700"/>
          </a:xfrm>
          <a:prstGeom prst="roundRect">
            <a:avLst>
              <a:gd fmla="val 6738"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5"/>
          <p:cNvSpPr/>
          <p:nvPr/>
        </p:nvSpPr>
        <p:spPr>
          <a:xfrm>
            <a:off x="793790" y="3511510"/>
            <a:ext cx="7556400" cy="6090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5"/>
          <p:cNvSpPr/>
          <p:nvPr/>
        </p:nvSpPr>
        <p:spPr>
          <a:xfrm>
            <a:off x="4350901" y="3305651"/>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0" name="Google Shape;750;p65"/>
          <p:cNvPicPr preferRelativeResize="0"/>
          <p:nvPr/>
        </p:nvPicPr>
        <p:blipFill rotWithShape="1">
          <a:blip r:embed="rId5">
            <a:alphaModFix/>
          </a:blip>
          <a:srcRect b="0" l="0" r="0" t="0"/>
          <a:stretch/>
        </p:blipFill>
        <p:spPr>
          <a:xfrm>
            <a:off x="4483537" y="3438287"/>
            <a:ext cx="176808" cy="176808"/>
          </a:xfrm>
          <a:prstGeom prst="rect">
            <a:avLst/>
          </a:prstGeom>
          <a:noFill/>
          <a:ln>
            <a:noFill/>
          </a:ln>
        </p:spPr>
      </p:pic>
      <p:sp>
        <p:nvSpPr>
          <p:cNvPr id="751" name="Google Shape;751;p65"/>
          <p:cNvSpPr/>
          <p:nvPr/>
        </p:nvSpPr>
        <p:spPr>
          <a:xfrm>
            <a:off x="956429" y="3895249"/>
            <a:ext cx="41445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Monitor Wellbeing &amp; Avoid Notification Fatigue</a:t>
            </a:r>
            <a:endParaRPr b="0" i="0" sz="1450" u="none" cap="none" strike="noStrike"/>
          </a:p>
        </p:txBody>
      </p:sp>
      <p:sp>
        <p:nvSpPr>
          <p:cNvPr id="752" name="Google Shape;752;p65"/>
          <p:cNvSpPr/>
          <p:nvPr/>
        </p:nvSpPr>
        <p:spPr>
          <a:xfrm>
            <a:off x="956429" y="4213979"/>
            <a:ext cx="72312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Enforce timing and frequency caps.</a:t>
            </a:r>
            <a:endParaRPr b="0" i="0" sz="1150" u="none" cap="none" strike="noStrike"/>
          </a:p>
        </p:txBody>
      </p:sp>
      <p:sp>
        <p:nvSpPr>
          <p:cNvPr id="753" name="Google Shape;753;p65"/>
          <p:cNvSpPr/>
          <p:nvPr/>
        </p:nvSpPr>
        <p:spPr>
          <a:xfrm>
            <a:off x="793790" y="4965621"/>
            <a:ext cx="7556400" cy="6090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5"/>
          <p:cNvSpPr/>
          <p:nvPr/>
        </p:nvSpPr>
        <p:spPr>
          <a:xfrm>
            <a:off x="4350901" y="4759762"/>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5" name="Google Shape;755;p65"/>
          <p:cNvPicPr preferRelativeResize="0"/>
          <p:nvPr/>
        </p:nvPicPr>
        <p:blipFill rotWithShape="1">
          <a:blip r:embed="rId6">
            <a:alphaModFix/>
          </a:blip>
          <a:srcRect b="0" l="0" r="0" t="0"/>
          <a:stretch/>
        </p:blipFill>
        <p:spPr>
          <a:xfrm>
            <a:off x="4483537" y="4892397"/>
            <a:ext cx="176808" cy="176808"/>
          </a:xfrm>
          <a:prstGeom prst="rect">
            <a:avLst/>
          </a:prstGeom>
          <a:noFill/>
          <a:ln>
            <a:noFill/>
          </a:ln>
        </p:spPr>
      </p:pic>
      <p:sp>
        <p:nvSpPr>
          <p:cNvPr id="756" name="Google Shape;756;p65"/>
          <p:cNvSpPr/>
          <p:nvPr/>
        </p:nvSpPr>
        <p:spPr>
          <a:xfrm>
            <a:off x="956429" y="5349359"/>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Fairness Checks</a:t>
            </a:r>
            <a:endParaRPr b="0" i="0" sz="1450" u="none" cap="none" strike="noStrike"/>
          </a:p>
        </p:txBody>
      </p:sp>
      <p:sp>
        <p:nvSpPr>
          <p:cNvPr id="757" name="Google Shape;757;p65"/>
          <p:cNvSpPr/>
          <p:nvPr/>
        </p:nvSpPr>
        <p:spPr>
          <a:xfrm>
            <a:off x="956429" y="5668089"/>
            <a:ext cx="72312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Ensure uplift decisions do not favor or disadvantage cohorts.</a:t>
            </a:r>
            <a:endParaRPr b="0" i="0" sz="1150" u="none" cap="none" strike="noStrike"/>
          </a:p>
        </p:txBody>
      </p:sp>
      <p:sp>
        <p:nvSpPr>
          <p:cNvPr id="758" name="Google Shape;758;p65"/>
          <p:cNvSpPr/>
          <p:nvPr/>
        </p:nvSpPr>
        <p:spPr>
          <a:xfrm>
            <a:off x="793790" y="6434971"/>
            <a:ext cx="7556400" cy="1085700"/>
          </a:xfrm>
          <a:prstGeom prst="roundRect">
            <a:avLst>
              <a:gd fmla="val 6738"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5"/>
          <p:cNvSpPr/>
          <p:nvPr/>
        </p:nvSpPr>
        <p:spPr>
          <a:xfrm>
            <a:off x="793790" y="6419731"/>
            <a:ext cx="7556400" cy="60900"/>
          </a:xfrm>
          <a:prstGeom prst="roundRect">
            <a:avLst>
              <a:gd fmla="val 101581"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5"/>
          <p:cNvSpPr/>
          <p:nvPr/>
        </p:nvSpPr>
        <p:spPr>
          <a:xfrm>
            <a:off x="4350901" y="6213872"/>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61" name="Google Shape;761;p65"/>
          <p:cNvPicPr preferRelativeResize="0"/>
          <p:nvPr/>
        </p:nvPicPr>
        <p:blipFill rotWithShape="1">
          <a:blip r:embed="rId7">
            <a:alphaModFix/>
          </a:blip>
          <a:srcRect b="0" l="0" r="0" t="0"/>
          <a:stretch/>
        </p:blipFill>
        <p:spPr>
          <a:xfrm>
            <a:off x="4483537" y="6346508"/>
            <a:ext cx="176808" cy="176808"/>
          </a:xfrm>
          <a:prstGeom prst="rect">
            <a:avLst/>
          </a:prstGeom>
          <a:noFill/>
          <a:ln>
            <a:noFill/>
          </a:ln>
        </p:spPr>
      </p:pic>
      <p:sp>
        <p:nvSpPr>
          <p:cNvPr id="762" name="Google Shape;762;p65"/>
          <p:cNvSpPr/>
          <p:nvPr/>
        </p:nvSpPr>
        <p:spPr>
          <a:xfrm>
            <a:off x="956429" y="6803469"/>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Ethical A/B Testing</a:t>
            </a:r>
            <a:endParaRPr b="0" i="0" sz="1450" u="none" cap="none" strike="noStrike"/>
          </a:p>
        </p:txBody>
      </p:sp>
      <p:sp>
        <p:nvSpPr>
          <p:cNvPr id="763" name="Google Shape;763;p65"/>
          <p:cNvSpPr/>
          <p:nvPr/>
        </p:nvSpPr>
        <p:spPr>
          <a:xfrm>
            <a:off x="956429" y="7122200"/>
            <a:ext cx="72312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Control group protection + roll-forward if treatment proves beneficial.</a:t>
            </a:r>
            <a:endParaRPr b="0" i="0" sz="1150" u="none" cap="none" strike="noStrike"/>
          </a:p>
        </p:txBody>
      </p:sp>
      <p:pic>
        <p:nvPicPr>
          <p:cNvPr id="764" name="Google Shape;764;p65"/>
          <p:cNvPicPr preferRelativeResize="0"/>
          <p:nvPr/>
        </p:nvPicPr>
        <p:blipFill rotWithShape="1">
          <a:blip r:embed="rId8">
            <a:alphaModFix/>
          </a:blip>
          <a:srcRect b="5891" l="0" r="0" t="0"/>
          <a:stretch/>
        </p:blipFill>
        <p:spPr>
          <a:xfrm>
            <a:off x="9178825" y="0"/>
            <a:ext cx="5416749" cy="8229601"/>
          </a:xfrm>
          <a:prstGeom prst="rect">
            <a:avLst/>
          </a:prstGeom>
          <a:solidFill>
            <a:srgbClr val="DFDFE0"/>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6"/>
          <p:cNvSpPr/>
          <p:nvPr/>
        </p:nvSpPr>
        <p:spPr>
          <a:xfrm>
            <a:off x="511940" y="375173"/>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rPr b="0" i="0" lang="en-US" sz="4450" u="none" cap="none" strike="noStrike">
                <a:solidFill>
                  <a:srgbClr val="000000"/>
                </a:solidFill>
                <a:latin typeface="Fraunces"/>
                <a:ea typeface="Fraunces"/>
                <a:cs typeface="Fraunces"/>
                <a:sym typeface="Fraunces"/>
              </a:rPr>
              <a:t>Limitations</a:t>
            </a:r>
            <a:endParaRPr b="0" i="0" sz="4450" u="none" cap="none" strike="noStrike"/>
          </a:p>
        </p:txBody>
      </p:sp>
      <p:sp>
        <p:nvSpPr>
          <p:cNvPr id="771" name="Google Shape;771;p66"/>
          <p:cNvSpPr/>
          <p:nvPr/>
        </p:nvSpPr>
        <p:spPr>
          <a:xfrm>
            <a:off x="371375" y="1352851"/>
            <a:ext cx="6408000" cy="1244700"/>
          </a:xfrm>
          <a:prstGeom prst="roundRect">
            <a:avLst>
              <a:gd fmla="val 5654"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6"/>
          <p:cNvSpPr/>
          <p:nvPr/>
        </p:nvSpPr>
        <p:spPr>
          <a:xfrm>
            <a:off x="638974" y="1588364"/>
            <a:ext cx="4089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2200"/>
              <a:buFont typeface="Fraunces"/>
              <a:buNone/>
            </a:pPr>
            <a:r>
              <a:rPr b="0" i="0" lang="en-US" sz="2200" u="none" cap="none" strike="noStrike">
                <a:solidFill>
                  <a:srgbClr val="5B6071"/>
                </a:solidFill>
                <a:latin typeface="Fraunces"/>
                <a:ea typeface="Fraunces"/>
                <a:cs typeface="Fraunces"/>
                <a:sym typeface="Fraunces"/>
              </a:rPr>
              <a:t>Lack of Wearable/Device Data</a:t>
            </a:r>
            <a:endParaRPr b="0" i="0" sz="2200" u="none" cap="none" strike="noStrike"/>
          </a:p>
        </p:txBody>
      </p:sp>
      <p:sp>
        <p:nvSpPr>
          <p:cNvPr id="773" name="Google Shape;773;p66"/>
          <p:cNvSpPr/>
          <p:nvPr/>
        </p:nvSpPr>
        <p:spPr>
          <a:xfrm>
            <a:off x="638974" y="2109508"/>
            <a:ext cx="59391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Limits behavioral understanding</a:t>
            </a:r>
            <a:endParaRPr b="0" i="0" sz="1750" u="none" cap="none" strike="noStrike"/>
          </a:p>
        </p:txBody>
      </p:sp>
      <p:sp>
        <p:nvSpPr>
          <p:cNvPr id="774" name="Google Shape;774;p66"/>
          <p:cNvSpPr/>
          <p:nvPr/>
        </p:nvSpPr>
        <p:spPr>
          <a:xfrm>
            <a:off x="371375" y="4391651"/>
            <a:ext cx="6408000" cy="1442700"/>
          </a:xfrm>
          <a:prstGeom prst="roundRect">
            <a:avLst>
              <a:gd fmla="val 5654"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6"/>
          <p:cNvSpPr/>
          <p:nvPr/>
        </p:nvSpPr>
        <p:spPr>
          <a:xfrm>
            <a:off x="638982" y="4590389"/>
            <a:ext cx="3337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2200"/>
              <a:buFont typeface="Fraunces"/>
              <a:buNone/>
            </a:pPr>
            <a:r>
              <a:rPr b="0" i="0" lang="en-US" sz="2200" u="none" cap="none" strike="noStrike">
                <a:solidFill>
                  <a:srgbClr val="5B6071"/>
                </a:solidFill>
                <a:latin typeface="Fraunces"/>
                <a:ea typeface="Fraunces"/>
                <a:cs typeface="Fraunces"/>
                <a:sym typeface="Fraunces"/>
              </a:rPr>
              <a:t>Single Intervention Type</a:t>
            </a:r>
            <a:endParaRPr b="0" i="0" sz="2200" u="none" cap="none" strike="noStrike"/>
          </a:p>
        </p:txBody>
      </p:sp>
      <p:sp>
        <p:nvSpPr>
          <p:cNvPr id="776" name="Google Shape;776;p66"/>
          <p:cNvSpPr/>
          <p:nvPr/>
        </p:nvSpPr>
        <p:spPr>
          <a:xfrm>
            <a:off x="638975" y="5046527"/>
            <a:ext cx="5939100" cy="5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Only notification tested; deeper value-based drivers remain unresolved</a:t>
            </a:r>
            <a:endParaRPr b="0" i="0" sz="1750" u="none" cap="none" strike="noStrike"/>
          </a:p>
        </p:txBody>
      </p:sp>
      <p:sp>
        <p:nvSpPr>
          <p:cNvPr id="777" name="Google Shape;777;p66"/>
          <p:cNvSpPr/>
          <p:nvPr/>
        </p:nvSpPr>
        <p:spPr>
          <a:xfrm>
            <a:off x="371375" y="2872250"/>
            <a:ext cx="6408000" cy="1244700"/>
          </a:xfrm>
          <a:prstGeom prst="roundRect">
            <a:avLst>
              <a:gd fmla="val 5654"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6"/>
          <p:cNvSpPr/>
          <p:nvPr/>
        </p:nvSpPr>
        <p:spPr>
          <a:xfrm>
            <a:off x="638975" y="3148113"/>
            <a:ext cx="4509600" cy="410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2200"/>
              <a:buFont typeface="Fraunces"/>
              <a:buNone/>
            </a:pPr>
            <a:r>
              <a:rPr b="0" i="0" lang="en-US" sz="2200" u="none" cap="none" strike="noStrike">
                <a:solidFill>
                  <a:srgbClr val="5B6071"/>
                </a:solidFill>
                <a:latin typeface="Fraunces"/>
                <a:ea typeface="Fraunces"/>
                <a:cs typeface="Fraunces"/>
                <a:sym typeface="Fraunces"/>
              </a:rPr>
              <a:t>Early-Lifecycle Insights Excluded</a:t>
            </a:r>
            <a:endParaRPr b="0" i="0" sz="2200" u="none" cap="none" strike="noStrike"/>
          </a:p>
        </p:txBody>
      </p:sp>
      <p:sp>
        <p:nvSpPr>
          <p:cNvPr id="779" name="Google Shape;779;p66"/>
          <p:cNvSpPr/>
          <p:nvPr/>
        </p:nvSpPr>
        <p:spPr>
          <a:xfrm>
            <a:off x="638975" y="3616982"/>
            <a:ext cx="5939100" cy="410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Survivorship </a:t>
            </a:r>
            <a:r>
              <a:rPr lang="en-US" sz="1750">
                <a:solidFill>
                  <a:srgbClr val="5B6071"/>
                </a:solidFill>
                <a:latin typeface="Epilogue"/>
                <a:ea typeface="Epilogue"/>
                <a:cs typeface="Epilogue"/>
                <a:sym typeface="Epilogue"/>
              </a:rPr>
              <a:t>bias </a:t>
            </a:r>
            <a:r>
              <a:rPr b="0" i="0" lang="en-US" sz="1750" u="none" cap="none" strike="noStrike">
                <a:solidFill>
                  <a:srgbClr val="5B6071"/>
                </a:solidFill>
                <a:latin typeface="Epilogue"/>
                <a:ea typeface="Epilogue"/>
                <a:cs typeface="Epilogue"/>
                <a:sym typeface="Epilogue"/>
              </a:rPr>
              <a:t>still present by design</a:t>
            </a:r>
            <a:endParaRPr b="0" i="0" sz="1750" u="none" cap="none" strike="noStrike"/>
          </a:p>
        </p:txBody>
      </p:sp>
      <p:sp>
        <p:nvSpPr>
          <p:cNvPr id="780" name="Google Shape;780;p66"/>
          <p:cNvSpPr/>
          <p:nvPr/>
        </p:nvSpPr>
        <p:spPr>
          <a:xfrm>
            <a:off x="371373" y="6165061"/>
            <a:ext cx="6408000" cy="1685100"/>
          </a:xfrm>
          <a:prstGeom prst="roundRect">
            <a:avLst>
              <a:gd fmla="val 5654"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6"/>
          <p:cNvSpPr/>
          <p:nvPr/>
        </p:nvSpPr>
        <p:spPr>
          <a:xfrm>
            <a:off x="638982" y="6345458"/>
            <a:ext cx="3001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B6071"/>
              </a:buClr>
              <a:buSzPts val="2200"/>
              <a:buFont typeface="Fraunces"/>
              <a:buNone/>
            </a:pPr>
            <a:r>
              <a:rPr b="0" i="0" lang="en-US" sz="2200" u="none" cap="none" strike="noStrike">
                <a:solidFill>
                  <a:srgbClr val="5B6071"/>
                </a:solidFill>
                <a:latin typeface="Fraunces"/>
                <a:ea typeface="Fraunces"/>
                <a:cs typeface="Fraunces"/>
                <a:sym typeface="Fraunces"/>
              </a:rPr>
              <a:t>Unresponsive Cohorts</a:t>
            </a:r>
            <a:endParaRPr b="0" i="0" sz="2200" u="none" cap="none" strike="noStrike"/>
          </a:p>
        </p:txBody>
      </p:sp>
      <p:sp>
        <p:nvSpPr>
          <p:cNvPr id="782" name="Google Shape;782;p66"/>
          <p:cNvSpPr/>
          <p:nvPr/>
        </p:nvSpPr>
        <p:spPr>
          <a:xfrm>
            <a:off x="638982" y="6937538"/>
            <a:ext cx="59391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Some cohorts remain unresponsive to nudges, even with accurate churn prediction</a:t>
            </a:r>
            <a:endParaRPr b="0" i="0" sz="1750" u="none" cap="none" strike="noStrike"/>
          </a:p>
        </p:txBody>
      </p:sp>
      <p:pic>
        <p:nvPicPr>
          <p:cNvPr id="783" name="Google Shape;783;p66"/>
          <p:cNvPicPr preferRelativeResize="0"/>
          <p:nvPr/>
        </p:nvPicPr>
        <p:blipFill>
          <a:blip r:embed="rId3">
            <a:alphaModFix/>
          </a:blip>
          <a:stretch>
            <a:fillRect/>
          </a:stretch>
        </p:blipFill>
        <p:spPr>
          <a:xfrm>
            <a:off x="8521574" y="0"/>
            <a:ext cx="6108825" cy="8229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7"/>
          <p:cNvSpPr txBox="1"/>
          <p:nvPr/>
        </p:nvSpPr>
        <p:spPr>
          <a:xfrm>
            <a:off x="429525" y="416075"/>
            <a:ext cx="6746700" cy="762000"/>
          </a:xfrm>
          <a:prstGeom prst="rect">
            <a:avLst/>
          </a:prstGeom>
          <a:noFill/>
          <a:ln>
            <a:noFill/>
          </a:ln>
        </p:spPr>
        <p:txBody>
          <a:bodyPr anchorCtr="0" anchor="t" bIns="91425" lIns="91425" spcFirstLastPara="1" rIns="91425" wrap="square" tIns="91425">
            <a:spAutoFit/>
          </a:bodyPr>
          <a:lstStyle/>
          <a:p>
            <a:pPr indent="0" lvl="0" marL="0" rtl="0" algn="l">
              <a:lnSpc>
                <a:spcPct val="125333"/>
              </a:lnSpc>
              <a:spcBef>
                <a:spcPts val="0"/>
              </a:spcBef>
              <a:spcAft>
                <a:spcPts val="0"/>
              </a:spcAft>
              <a:buNone/>
            </a:pPr>
            <a:r>
              <a:rPr lang="en-US" sz="3750">
                <a:solidFill>
                  <a:schemeClr val="dk1"/>
                </a:solidFill>
                <a:latin typeface="Fraunces"/>
                <a:ea typeface="Fraunces"/>
                <a:cs typeface="Fraunces"/>
                <a:sym typeface="Fraunces"/>
              </a:rPr>
              <a:t>Future Roadmap </a:t>
            </a:r>
            <a:endParaRPr/>
          </a:p>
        </p:txBody>
      </p:sp>
      <p:sp>
        <p:nvSpPr>
          <p:cNvPr id="790" name="Google Shape;790;p67"/>
          <p:cNvSpPr txBox="1"/>
          <p:nvPr/>
        </p:nvSpPr>
        <p:spPr>
          <a:xfrm>
            <a:off x="644275" y="1557025"/>
            <a:ext cx="5113800" cy="136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500">
                <a:solidFill>
                  <a:schemeClr val="dk1"/>
                </a:solidFill>
              </a:rPr>
              <a:t>Near Term (0–6 Months) — Foundation &amp; Pilot</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Stabilize data and refine long-tenured cohort logic.</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Build and validate drift-based churn timing model.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Run pilot A/B tests for notifications.</a:t>
            </a:r>
            <a:endParaRPr sz="1500">
              <a:solidFill>
                <a:schemeClr val="dk1"/>
              </a:solidFill>
            </a:endParaRPr>
          </a:p>
        </p:txBody>
      </p:sp>
      <p:sp>
        <p:nvSpPr>
          <p:cNvPr id="791" name="Google Shape;791;p67"/>
          <p:cNvSpPr txBox="1"/>
          <p:nvPr/>
        </p:nvSpPr>
        <p:spPr>
          <a:xfrm>
            <a:off x="644275" y="3120000"/>
            <a:ext cx="59193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a:solidFill>
                  <a:schemeClr val="dk1"/>
                </a:solidFill>
              </a:rPr>
              <a:t>Mid Term (6–12 Months) — Expansion &amp; Automation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Deploy daily risk scoring and notification eligibility into marketing workflow.</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Enhance prototype UX and build monitoring dashboards.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Expand targeting to mid-tenured user segments.</a:t>
            </a:r>
            <a:endParaRPr>
              <a:solidFill>
                <a:schemeClr val="dk1"/>
              </a:solidFill>
            </a:endParaRPr>
          </a:p>
        </p:txBody>
      </p:sp>
      <p:sp>
        <p:nvSpPr>
          <p:cNvPr id="792" name="Google Shape;792;p67"/>
          <p:cNvSpPr txBox="1"/>
          <p:nvPr/>
        </p:nvSpPr>
        <p:spPr>
          <a:xfrm>
            <a:off x="738200" y="4930775"/>
            <a:ext cx="5619300" cy="222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500">
                <a:solidFill>
                  <a:schemeClr val="dk1"/>
                </a:solidFill>
              </a:rPr>
              <a:t>Long Term </a:t>
            </a:r>
            <a:r>
              <a:rPr b="1" lang="en-US" sz="1500">
                <a:solidFill>
                  <a:schemeClr val="dk1"/>
                </a:solidFill>
              </a:rPr>
              <a:t>(12 -24 Months) —</a:t>
            </a:r>
            <a:r>
              <a:rPr b="1" lang="en-US">
                <a:solidFill>
                  <a:schemeClr val="dk1"/>
                </a:solidFill>
              </a:rPr>
              <a:t> Personalization &amp; Lifecycle Intelligence</a:t>
            </a:r>
            <a:endParaRPr b="1" sz="1100">
              <a:solidFill>
                <a:schemeClr val="dk1"/>
              </a:solidFill>
            </a:endParaRPr>
          </a:p>
          <a:p>
            <a:pPr indent="-317500" lvl="0" marL="457200" marR="0" rtl="0" algn="l">
              <a:lnSpc>
                <a:spcPct val="115000"/>
              </a:lnSpc>
              <a:spcBef>
                <a:spcPts val="1200"/>
              </a:spcBef>
              <a:spcAft>
                <a:spcPts val="0"/>
              </a:spcAft>
              <a:buClr>
                <a:schemeClr val="dk1"/>
              </a:buClr>
              <a:buSzPts val="1400"/>
              <a:buChar char="●"/>
            </a:pPr>
            <a:r>
              <a:rPr lang="en-US">
                <a:solidFill>
                  <a:schemeClr val="dk1"/>
                </a:solidFill>
              </a:rPr>
              <a:t>Implement personalized intervention journeys.</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US">
                <a:solidFill>
                  <a:schemeClr val="dk1"/>
                </a:solidFill>
              </a:rPr>
              <a:t>Integrate CRM/coach touchpoints for high-value segments.</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US">
                <a:solidFill>
                  <a:schemeClr val="dk1"/>
                </a:solidFill>
              </a:rPr>
              <a:t>Introduce multi-touch retention funnels and ensure model governance.</a:t>
            </a:r>
            <a:endParaRPr>
              <a:solidFill>
                <a:schemeClr val="dk1"/>
              </a:solidFill>
            </a:endParaRPr>
          </a:p>
          <a:p>
            <a:pPr indent="0" lvl="0" marL="457200" rtl="0" algn="l">
              <a:lnSpc>
                <a:spcPct val="115000"/>
              </a:lnSpc>
              <a:spcBef>
                <a:spcPts val="1200"/>
              </a:spcBef>
              <a:spcAft>
                <a:spcPts val="1200"/>
              </a:spcAft>
              <a:buNone/>
            </a:pPr>
            <a:r>
              <a:t/>
            </a:r>
            <a:endParaRPr sz="1500">
              <a:solidFill>
                <a:schemeClr val="dk1"/>
              </a:solidFill>
            </a:endParaRPr>
          </a:p>
        </p:txBody>
      </p:sp>
      <p:pic>
        <p:nvPicPr>
          <p:cNvPr id="793" name="Google Shape;793;p67"/>
          <p:cNvPicPr preferRelativeResize="0"/>
          <p:nvPr/>
        </p:nvPicPr>
        <p:blipFill>
          <a:blip r:embed="rId3">
            <a:alphaModFix/>
          </a:blip>
          <a:stretch>
            <a:fillRect/>
          </a:stretch>
        </p:blipFill>
        <p:spPr>
          <a:xfrm>
            <a:off x="6783100" y="0"/>
            <a:ext cx="7762025" cy="65232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8"/>
          <p:cNvSpPr/>
          <p:nvPr/>
        </p:nvSpPr>
        <p:spPr>
          <a:xfrm>
            <a:off x="230040" y="319123"/>
            <a:ext cx="12984600" cy="6024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3750"/>
              <a:buFont typeface="Fraunces"/>
              <a:buNone/>
            </a:pPr>
            <a:r>
              <a:rPr b="0" i="0" lang="en-US" sz="3750" u="none" cap="none" strike="noStrike">
                <a:solidFill>
                  <a:srgbClr val="000000"/>
                </a:solidFill>
                <a:latin typeface="Fraunces"/>
                <a:ea typeface="Fraunces"/>
                <a:cs typeface="Fraunces"/>
                <a:sym typeface="Fraunces"/>
              </a:rPr>
              <a:t>Business Value Summary + Expected Outcomes</a:t>
            </a:r>
            <a:endParaRPr b="0" i="0" sz="3750" u="none" cap="none" strike="noStrike"/>
          </a:p>
        </p:txBody>
      </p:sp>
      <p:sp>
        <p:nvSpPr>
          <p:cNvPr id="800" name="Google Shape;800;p68"/>
          <p:cNvSpPr/>
          <p:nvPr/>
        </p:nvSpPr>
        <p:spPr>
          <a:xfrm>
            <a:off x="793790" y="1870829"/>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01" name="Google Shape;801;p68"/>
          <p:cNvSpPr/>
          <p:nvPr/>
        </p:nvSpPr>
        <p:spPr>
          <a:xfrm>
            <a:off x="793790" y="2396014"/>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02" name="Google Shape;802;p68"/>
          <p:cNvSpPr/>
          <p:nvPr/>
        </p:nvSpPr>
        <p:spPr>
          <a:xfrm>
            <a:off x="793790" y="2921198"/>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03" name="Google Shape;803;p68"/>
          <p:cNvSpPr/>
          <p:nvPr/>
        </p:nvSpPr>
        <p:spPr>
          <a:xfrm>
            <a:off x="793790" y="3446383"/>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04" name="Google Shape;804;p68"/>
          <p:cNvSpPr/>
          <p:nvPr/>
        </p:nvSpPr>
        <p:spPr>
          <a:xfrm>
            <a:off x="619315" y="3596646"/>
            <a:ext cx="3055200" cy="301200"/>
          </a:xfrm>
          <a:prstGeom prst="rect">
            <a:avLst/>
          </a:prstGeom>
          <a:solidFill>
            <a:srgbClr val="C9D5E9"/>
          </a:solidFill>
          <a:ln cap="flat" cmpd="sng" w="9525">
            <a:solidFill>
              <a:srgbClr val="C9D5E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0000"/>
              </a:buClr>
              <a:buSzPts val="1850"/>
              <a:buFont typeface="Fraunces"/>
              <a:buNone/>
            </a:pPr>
            <a:r>
              <a:rPr b="1" i="0" lang="en-US" sz="1700" u="none" cap="none" strike="noStrike">
                <a:solidFill>
                  <a:srgbClr val="000000"/>
                </a:solidFill>
                <a:latin typeface="Fraunces"/>
                <a:ea typeface="Fraunces"/>
                <a:cs typeface="Fraunces"/>
                <a:sym typeface="Fraunces"/>
              </a:rPr>
              <a:t>Expected Business Impact:</a:t>
            </a:r>
            <a:endParaRPr b="1" i="0" sz="1700" u="none" cap="none" strike="noStrike"/>
          </a:p>
        </p:txBody>
      </p:sp>
      <p:sp>
        <p:nvSpPr>
          <p:cNvPr id="805" name="Google Shape;805;p68"/>
          <p:cNvSpPr/>
          <p:nvPr/>
        </p:nvSpPr>
        <p:spPr>
          <a:xfrm>
            <a:off x="230050" y="4523528"/>
            <a:ext cx="13176900" cy="2483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06" name="Google Shape;806;p68"/>
          <p:cNvSpPr/>
          <p:nvPr/>
        </p:nvSpPr>
        <p:spPr>
          <a:xfrm>
            <a:off x="364290" y="4954675"/>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07" name="Google Shape;807;p68"/>
          <p:cNvSpPr/>
          <p:nvPr/>
        </p:nvSpPr>
        <p:spPr>
          <a:xfrm>
            <a:off x="364290" y="5358186"/>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08" name="Google Shape;808;p68"/>
          <p:cNvSpPr/>
          <p:nvPr/>
        </p:nvSpPr>
        <p:spPr>
          <a:xfrm>
            <a:off x="364290" y="5452973"/>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09" name="Google Shape;809;p68"/>
          <p:cNvSpPr/>
          <p:nvPr/>
        </p:nvSpPr>
        <p:spPr>
          <a:xfrm>
            <a:off x="364290" y="5872609"/>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10" name="Google Shape;810;p68"/>
          <p:cNvSpPr/>
          <p:nvPr/>
        </p:nvSpPr>
        <p:spPr>
          <a:xfrm>
            <a:off x="364290" y="6245670"/>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None/>
            </a:pPr>
            <a:r>
              <a:t/>
            </a:r>
            <a:endParaRPr b="0" i="0" sz="1500" u="none" cap="none" strike="noStrike"/>
          </a:p>
        </p:txBody>
      </p:sp>
      <p:sp>
        <p:nvSpPr>
          <p:cNvPr id="811" name="Google Shape;811;p68"/>
          <p:cNvSpPr/>
          <p:nvPr/>
        </p:nvSpPr>
        <p:spPr>
          <a:xfrm>
            <a:off x="310590" y="6618755"/>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pic>
        <p:nvPicPr>
          <p:cNvPr descr="Image of " id="812" name="Google Shape;812;p68"/>
          <p:cNvPicPr preferRelativeResize="0"/>
          <p:nvPr/>
        </p:nvPicPr>
        <p:blipFill>
          <a:blip r:embed="rId3">
            <a:alphaModFix/>
          </a:blip>
          <a:stretch>
            <a:fillRect/>
          </a:stretch>
        </p:blipFill>
        <p:spPr>
          <a:xfrm>
            <a:off x="7836775" y="921525"/>
            <a:ext cx="6659401" cy="7308075"/>
          </a:xfrm>
          <a:prstGeom prst="rect">
            <a:avLst/>
          </a:prstGeom>
          <a:noFill/>
          <a:ln>
            <a:noFill/>
          </a:ln>
        </p:spPr>
      </p:pic>
      <p:sp>
        <p:nvSpPr>
          <p:cNvPr id="813" name="Google Shape;813;p68"/>
          <p:cNvSpPr txBox="1"/>
          <p:nvPr/>
        </p:nvSpPr>
        <p:spPr>
          <a:xfrm>
            <a:off x="619325" y="1315900"/>
            <a:ext cx="5192700" cy="1736100"/>
          </a:xfrm>
          <a:prstGeom prst="rect">
            <a:avLst/>
          </a:prstGeom>
          <a:solidFill>
            <a:srgbClr val="C9D5E9"/>
          </a:solid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Predictive churn timing → proactive retention</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Uplift insights → efficient targeting</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Higher LTV via extended platform lifetime</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Reduction in wasted notifications</a:t>
            </a:r>
            <a:endParaRPr b="1" sz="1800">
              <a:solidFill>
                <a:schemeClr val="dk1"/>
              </a:solidFill>
            </a:endParaRPr>
          </a:p>
        </p:txBody>
      </p:sp>
      <p:sp>
        <p:nvSpPr>
          <p:cNvPr id="814" name="Google Shape;814;p68"/>
          <p:cNvSpPr txBox="1"/>
          <p:nvPr/>
        </p:nvSpPr>
        <p:spPr>
          <a:xfrm>
            <a:off x="619325" y="3897850"/>
            <a:ext cx="5192700" cy="3609600"/>
          </a:xfrm>
          <a:prstGeom prst="rect">
            <a:avLst/>
          </a:prstGeom>
          <a:solidFill>
            <a:srgbClr val="C9D5E9"/>
          </a:solid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Clr>
                <a:schemeClr val="dk1"/>
              </a:buClr>
              <a:buSzPts val="1700"/>
              <a:buChar char="●"/>
            </a:pPr>
            <a:r>
              <a:rPr b="1" lang="en-US" sz="1700">
                <a:solidFill>
                  <a:schemeClr val="dk1"/>
                </a:solidFill>
              </a:rPr>
              <a:t>+20–30% increase in 7-day reactivation</a:t>
            </a:r>
            <a:r>
              <a:rPr lang="en-US" sz="1700">
                <a:solidFill>
                  <a:schemeClr val="dk1"/>
                </a:solidFill>
              </a:rPr>
              <a:t> (225% session lift → higher re-engagement)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8–12% reduction in competitive churn</a:t>
            </a:r>
            <a:r>
              <a:rPr lang="en-US" sz="1700">
                <a:solidFill>
                  <a:schemeClr val="dk1"/>
                </a:solidFill>
              </a:rPr>
              <a:t> (fewer "switched apps" cancellations)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2–3 week delay in churn timing</a:t>
            </a:r>
            <a:r>
              <a:rPr lang="en-US" sz="1700">
                <a:solidFill>
                  <a:schemeClr val="dk1"/>
                </a:solidFill>
              </a:rPr>
              <a:t> for high-risk users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20–30% reduction in wasted notifications</a:t>
            </a:r>
            <a:r>
              <a:rPr lang="en-US" sz="1700">
                <a:solidFill>
                  <a:schemeClr val="dk1"/>
                </a:solidFill>
              </a:rPr>
              <a:t> (clusters 0 &amp; 3 show near-zero CTA)</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3–6% expected LTV uplift</a:t>
            </a:r>
            <a:endParaRPr b="1" sz="1700">
              <a:solidFill>
                <a:schemeClr val="dk1"/>
              </a:solidFill>
            </a:endParaRPr>
          </a:p>
          <a:p>
            <a:pPr indent="0" lvl="0" marL="0" rtl="0" algn="l">
              <a:lnSpc>
                <a:spcPct val="115000"/>
              </a:lnSpc>
              <a:spcBef>
                <a:spcPts val="1200"/>
              </a:spcBef>
              <a:spcAft>
                <a:spcPts val="1200"/>
              </a:spcAft>
              <a:buNone/>
            </a:pPr>
            <a:r>
              <a:rPr b="1" lang="en-US" sz="1700">
                <a:solidFill>
                  <a:schemeClr val="dk1"/>
                </a:solidFill>
              </a:rPr>
              <a:t>Evidence:</a:t>
            </a:r>
            <a:r>
              <a:rPr lang="en-US" sz="1700">
                <a:solidFill>
                  <a:schemeClr val="dk1"/>
                </a:solidFill>
              </a:rPr>
              <a:t> Derived from EDA (session lift, churn reasons, intensity shift, CTA clusters).</a:t>
            </a:r>
            <a:endParaRPr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2"/>
          <p:cNvSpPr/>
          <p:nvPr/>
        </p:nvSpPr>
        <p:spPr>
          <a:xfrm>
            <a:off x="822178" y="4966884"/>
            <a:ext cx="5739300" cy="2631300"/>
          </a:xfrm>
          <a:prstGeom prst="roundRect">
            <a:avLst>
              <a:gd fmla="val 4170" name="adj"/>
            </a:avLst>
          </a:prstGeom>
          <a:solidFill>
            <a:srgbClr val="FFFCFA"/>
          </a:solidFill>
          <a:ln cap="flat" cmpd="sng" w="22850">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7" name="Google Shape;177;p42"/>
          <p:cNvPicPr preferRelativeResize="0"/>
          <p:nvPr/>
        </p:nvPicPr>
        <p:blipFill rotWithShape="1">
          <a:blip r:embed="rId3">
            <a:alphaModFix/>
          </a:blip>
          <a:srcRect b="0" l="0" r="0" t="0"/>
          <a:stretch/>
        </p:blipFill>
        <p:spPr>
          <a:xfrm>
            <a:off x="7315200" y="0"/>
            <a:ext cx="7315200" cy="8229600"/>
          </a:xfrm>
          <a:prstGeom prst="rect">
            <a:avLst/>
          </a:prstGeom>
          <a:noFill/>
          <a:ln>
            <a:noFill/>
          </a:ln>
        </p:spPr>
      </p:pic>
      <p:sp>
        <p:nvSpPr>
          <p:cNvPr id="178" name="Google Shape;178;p42"/>
          <p:cNvSpPr/>
          <p:nvPr/>
        </p:nvSpPr>
        <p:spPr>
          <a:xfrm>
            <a:off x="787956" y="619839"/>
            <a:ext cx="5066100" cy="6333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000000"/>
              </a:buClr>
              <a:buSzPts val="3950"/>
              <a:buFont typeface="Fraunces"/>
              <a:buNone/>
            </a:pPr>
            <a:r>
              <a:rPr b="0" i="0" lang="en-US" sz="3950" u="none" cap="none" strike="noStrike">
                <a:solidFill>
                  <a:srgbClr val="000000"/>
                </a:solidFill>
                <a:latin typeface="Fraunces"/>
                <a:ea typeface="Fraunces"/>
                <a:cs typeface="Fraunces"/>
                <a:sym typeface="Fraunces"/>
              </a:rPr>
              <a:t>ŌURA </a:t>
            </a:r>
            <a:endParaRPr b="0" i="0" sz="3950" u="none" cap="none" strike="noStrike"/>
          </a:p>
        </p:txBody>
      </p:sp>
      <p:sp>
        <p:nvSpPr>
          <p:cNvPr id="179" name="Google Shape;179;p42"/>
          <p:cNvSpPr/>
          <p:nvPr/>
        </p:nvSpPr>
        <p:spPr>
          <a:xfrm>
            <a:off x="787956" y="1333976"/>
            <a:ext cx="5546400" cy="506700"/>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000000"/>
              </a:buClr>
              <a:buSzPts val="3150"/>
              <a:buFont typeface="Fraunces"/>
              <a:buNone/>
            </a:pPr>
            <a:r>
              <a:rPr b="0" i="0" lang="en-US" sz="3150" u="none" cap="none" strike="noStrike">
                <a:solidFill>
                  <a:srgbClr val="000000"/>
                </a:solidFill>
                <a:latin typeface="Fraunces"/>
                <a:ea typeface="Fraunces"/>
                <a:cs typeface="Fraunces"/>
                <a:sym typeface="Fraunces"/>
              </a:rPr>
              <a:t>Business Problem Statement</a:t>
            </a:r>
            <a:endParaRPr b="0" i="0" sz="3150" u="none" cap="none" strike="noStrike"/>
          </a:p>
        </p:txBody>
      </p:sp>
      <p:sp>
        <p:nvSpPr>
          <p:cNvPr id="180" name="Google Shape;180;p42"/>
          <p:cNvSpPr/>
          <p:nvPr/>
        </p:nvSpPr>
        <p:spPr>
          <a:xfrm>
            <a:off x="787956" y="2144435"/>
            <a:ext cx="5739300" cy="2631300"/>
          </a:xfrm>
          <a:prstGeom prst="roundRect">
            <a:avLst>
              <a:gd fmla="val 4170" name="adj"/>
            </a:avLst>
          </a:prstGeom>
          <a:solidFill>
            <a:srgbClr val="FFFCFA"/>
          </a:solidFill>
          <a:ln cap="flat" cmpd="sng" w="22850">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2"/>
          <p:cNvSpPr/>
          <p:nvPr/>
        </p:nvSpPr>
        <p:spPr>
          <a:xfrm>
            <a:off x="765096" y="2144435"/>
            <a:ext cx="91500" cy="2631300"/>
          </a:xfrm>
          <a:prstGeom prst="roundRect">
            <a:avLst>
              <a:gd fmla="val 33242"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2"/>
          <p:cNvSpPr/>
          <p:nvPr/>
        </p:nvSpPr>
        <p:spPr>
          <a:xfrm>
            <a:off x="1081921" y="2369820"/>
            <a:ext cx="2532900" cy="316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5B6071"/>
              </a:buClr>
              <a:buSzPts val="1950"/>
              <a:buFont typeface="Fraunces"/>
              <a:buNone/>
            </a:pPr>
            <a:r>
              <a:rPr b="0" i="0" lang="en-US" sz="1950" u="none" cap="none" strike="noStrike">
                <a:solidFill>
                  <a:srgbClr val="5B6071"/>
                </a:solidFill>
                <a:latin typeface="Fraunces"/>
                <a:ea typeface="Fraunces"/>
                <a:cs typeface="Fraunces"/>
                <a:sym typeface="Fraunces"/>
              </a:rPr>
              <a:t>Business Problem</a:t>
            </a:r>
            <a:endParaRPr b="0" i="0" sz="1950" u="none" cap="none" strike="noStrike"/>
          </a:p>
        </p:txBody>
      </p:sp>
      <p:sp>
        <p:nvSpPr>
          <p:cNvPr id="183" name="Google Shape;183;p42"/>
          <p:cNvSpPr/>
          <p:nvPr/>
        </p:nvSpPr>
        <p:spPr>
          <a:xfrm>
            <a:off x="1081921" y="2807851"/>
            <a:ext cx="5220000" cy="972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5B6071"/>
              </a:buClr>
              <a:buSzPts val="1550"/>
              <a:buFont typeface="Epilogue"/>
              <a:buNone/>
            </a:pPr>
            <a:r>
              <a:rPr b="0" i="0" lang="en-US" sz="1550" u="none" cap="none" strike="noStrike">
                <a:solidFill>
                  <a:srgbClr val="5B6071"/>
                </a:solidFill>
                <a:latin typeface="Epilogue"/>
                <a:ea typeface="Epilogue"/>
                <a:cs typeface="Epilogue"/>
                <a:sym typeface="Epilogue"/>
              </a:rPr>
              <a:t>Oura users are increasingly drawn to competing wellness devices, making it difficult to maintain long-term engagement and loyalty. </a:t>
            </a:r>
            <a:endParaRPr b="0" i="0" sz="1550" u="none" cap="none" strike="noStrike"/>
          </a:p>
        </p:txBody>
      </p:sp>
      <p:sp>
        <p:nvSpPr>
          <p:cNvPr id="184" name="Google Shape;184;p42"/>
          <p:cNvSpPr/>
          <p:nvPr/>
        </p:nvSpPr>
        <p:spPr>
          <a:xfrm>
            <a:off x="1081921" y="3902035"/>
            <a:ext cx="5220000" cy="6483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5B6071"/>
              </a:buClr>
              <a:buSzPts val="1550"/>
              <a:buFont typeface="Epilogue"/>
              <a:buNone/>
            </a:pPr>
            <a:r>
              <a:rPr b="0" i="0" lang="en-US" sz="1550" u="none" cap="none" strike="noStrike">
                <a:solidFill>
                  <a:srgbClr val="5B6071"/>
                </a:solidFill>
                <a:latin typeface="Epilogue"/>
                <a:ea typeface="Epilogue"/>
                <a:cs typeface="Epilogue"/>
                <a:sym typeface="Epilogue"/>
              </a:rPr>
              <a:t>This competition threatens sustained user activity and retention.</a:t>
            </a:r>
            <a:endParaRPr b="0" i="0" sz="1550" u="none" cap="none" strike="noStrike"/>
          </a:p>
        </p:txBody>
      </p:sp>
      <p:sp>
        <p:nvSpPr>
          <p:cNvPr id="185" name="Google Shape;185;p42"/>
          <p:cNvSpPr/>
          <p:nvPr/>
        </p:nvSpPr>
        <p:spPr>
          <a:xfrm>
            <a:off x="765096" y="4978360"/>
            <a:ext cx="91500" cy="2631300"/>
          </a:xfrm>
          <a:prstGeom prst="roundRect">
            <a:avLst>
              <a:gd fmla="val 33242"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2"/>
          <p:cNvSpPr/>
          <p:nvPr/>
        </p:nvSpPr>
        <p:spPr>
          <a:xfrm>
            <a:off x="1081921" y="5203746"/>
            <a:ext cx="2532900" cy="316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5B6071"/>
              </a:buClr>
              <a:buSzPts val="1950"/>
              <a:buFont typeface="Fraunces"/>
              <a:buNone/>
            </a:pPr>
            <a:r>
              <a:rPr b="0" i="0" lang="en-US" sz="1950" u="none" cap="none" strike="noStrike">
                <a:solidFill>
                  <a:srgbClr val="5B6071"/>
                </a:solidFill>
                <a:latin typeface="Fraunces"/>
                <a:ea typeface="Fraunces"/>
                <a:cs typeface="Fraunces"/>
                <a:sym typeface="Fraunces"/>
              </a:rPr>
              <a:t>Our Goals</a:t>
            </a:r>
            <a:endParaRPr b="0" i="0" sz="1950" u="none" cap="none" strike="noStrike"/>
          </a:p>
        </p:txBody>
      </p:sp>
      <p:sp>
        <p:nvSpPr>
          <p:cNvPr id="187" name="Google Shape;187;p42"/>
          <p:cNvSpPr/>
          <p:nvPr/>
        </p:nvSpPr>
        <p:spPr>
          <a:xfrm>
            <a:off x="1081921" y="5641777"/>
            <a:ext cx="5220000" cy="972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5B6071"/>
              </a:buClr>
              <a:buSzPts val="1550"/>
              <a:buFont typeface="Epilogue"/>
              <a:buNone/>
            </a:pPr>
            <a:r>
              <a:rPr b="0" i="0" lang="en-US" sz="1550" u="none" cap="none" strike="noStrike">
                <a:solidFill>
                  <a:srgbClr val="5B6071"/>
                </a:solidFill>
                <a:latin typeface="Epilogue"/>
                <a:ea typeface="Epilogue"/>
                <a:cs typeface="Epilogue"/>
                <a:sym typeface="Epilogue"/>
              </a:rPr>
              <a:t>Develop a dashboard to pinpoint user groups most receptive to personalized, activity-based 3-month highlight notifications. </a:t>
            </a:r>
            <a:endParaRPr b="0" i="0" sz="1550" u="none" cap="none" strike="noStrike"/>
          </a:p>
        </p:txBody>
      </p:sp>
      <p:sp>
        <p:nvSpPr>
          <p:cNvPr id="188" name="Google Shape;188;p42"/>
          <p:cNvSpPr/>
          <p:nvPr/>
        </p:nvSpPr>
        <p:spPr>
          <a:xfrm>
            <a:off x="1081921" y="6735961"/>
            <a:ext cx="5220000" cy="6483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5B6071"/>
              </a:buClr>
              <a:buSzPts val="1550"/>
              <a:buFont typeface="Epilogue"/>
              <a:buNone/>
            </a:pPr>
            <a:r>
              <a:rPr b="0" i="0" lang="en-US" sz="1550" u="none" cap="none" strike="noStrike">
                <a:solidFill>
                  <a:srgbClr val="5B6071"/>
                </a:solidFill>
                <a:latin typeface="Epilogue"/>
                <a:ea typeface="Epilogue"/>
                <a:cs typeface="Epilogue"/>
                <a:sym typeface="Epilogue"/>
              </a:rPr>
              <a:t>The aim is to extend user lifetime, reduce churn, and boost customer lifetime value (LTV).</a:t>
            </a:r>
            <a:endParaRPr b="0" i="0" sz="1550" u="none" cap="none" strike="noStrike"/>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descr="preencoded.png" id="820" name="Google Shape;820;p69"/>
          <p:cNvPicPr preferRelativeResize="0"/>
          <p:nvPr/>
        </p:nvPicPr>
        <p:blipFill rotWithShape="1">
          <a:blip r:embed="rId3">
            <a:alphaModFix/>
          </a:blip>
          <a:srcRect b="0" l="0" r="0" t="0"/>
          <a:stretch/>
        </p:blipFill>
        <p:spPr>
          <a:xfrm>
            <a:off x="0" y="0"/>
            <a:ext cx="14630397" cy="8229601"/>
          </a:xfrm>
          <a:prstGeom prst="rect">
            <a:avLst/>
          </a:prstGeom>
          <a:noFill/>
          <a:ln>
            <a:noFill/>
          </a:ln>
        </p:spPr>
      </p:pic>
      <p:sp>
        <p:nvSpPr>
          <p:cNvPr id="821" name="Google Shape;821;p69"/>
          <p:cNvSpPr/>
          <p:nvPr/>
        </p:nvSpPr>
        <p:spPr>
          <a:xfrm>
            <a:off x="0" y="0"/>
            <a:ext cx="14630400" cy="8229600"/>
          </a:xfrm>
          <a:prstGeom prst="rect">
            <a:avLst/>
          </a:prstGeom>
          <a:solidFill>
            <a:srgbClr val="FFFCFA">
              <a:alpha val="8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9"/>
          <p:cNvSpPr/>
          <p:nvPr/>
        </p:nvSpPr>
        <p:spPr>
          <a:xfrm>
            <a:off x="793790" y="1870234"/>
            <a:ext cx="117585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rPr b="0" i="0" lang="en-US" sz="4450" u="none" cap="none" strike="noStrike">
                <a:solidFill>
                  <a:srgbClr val="000000"/>
                </a:solidFill>
                <a:latin typeface="Fraunces"/>
                <a:ea typeface="Fraunces"/>
                <a:cs typeface="Fraunces"/>
                <a:sym typeface="Fraunces"/>
              </a:rPr>
              <a:t>Team Reflections &amp; Key Learnings</a:t>
            </a:r>
            <a:endParaRPr b="0" i="0" sz="4450" u="none" cap="none" strike="noStrike"/>
          </a:p>
        </p:txBody>
      </p:sp>
      <p:sp>
        <p:nvSpPr>
          <p:cNvPr id="823" name="Google Shape;823;p69"/>
          <p:cNvSpPr/>
          <p:nvPr/>
        </p:nvSpPr>
        <p:spPr>
          <a:xfrm>
            <a:off x="793818" y="2919175"/>
            <a:ext cx="6255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01</a:t>
            </a:r>
            <a:endParaRPr b="0" i="0" sz="1750" u="none" cap="none" strike="noStrike"/>
          </a:p>
        </p:txBody>
      </p:sp>
      <p:sp>
        <p:nvSpPr>
          <p:cNvPr id="824" name="Google Shape;824;p69"/>
          <p:cNvSpPr/>
          <p:nvPr/>
        </p:nvSpPr>
        <p:spPr>
          <a:xfrm>
            <a:off x="793790" y="3274219"/>
            <a:ext cx="41964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9"/>
          <p:cNvSpPr/>
          <p:nvPr/>
        </p:nvSpPr>
        <p:spPr>
          <a:xfrm>
            <a:off x="793790" y="3448526"/>
            <a:ext cx="419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Narrowing to long-tenured users improved data stability and model clarity</a:t>
            </a:r>
            <a:endParaRPr b="0" i="0" sz="1750" u="none" cap="none" strike="noStrike"/>
          </a:p>
        </p:txBody>
      </p:sp>
      <p:sp>
        <p:nvSpPr>
          <p:cNvPr id="826" name="Google Shape;826;p69"/>
          <p:cNvSpPr/>
          <p:nvPr/>
        </p:nvSpPr>
        <p:spPr>
          <a:xfrm>
            <a:off x="5216937" y="2919175"/>
            <a:ext cx="4659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02</a:t>
            </a:r>
            <a:endParaRPr b="0" i="0" sz="1750" u="none" cap="none" strike="noStrike"/>
          </a:p>
        </p:txBody>
      </p:sp>
      <p:sp>
        <p:nvSpPr>
          <p:cNvPr id="827" name="Google Shape;827;p69"/>
          <p:cNvSpPr/>
          <p:nvPr/>
        </p:nvSpPr>
        <p:spPr>
          <a:xfrm>
            <a:off x="5216962" y="3274219"/>
            <a:ext cx="41964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9"/>
          <p:cNvSpPr/>
          <p:nvPr/>
        </p:nvSpPr>
        <p:spPr>
          <a:xfrm>
            <a:off x="5216962" y="3448526"/>
            <a:ext cx="419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Drift-based modeling captured real behavioral change rather than raw metrics</a:t>
            </a:r>
            <a:endParaRPr b="0" i="0" sz="1750" u="none" cap="none" strike="noStrike"/>
          </a:p>
        </p:txBody>
      </p:sp>
      <p:sp>
        <p:nvSpPr>
          <p:cNvPr id="829" name="Google Shape;829;p69"/>
          <p:cNvSpPr/>
          <p:nvPr/>
        </p:nvSpPr>
        <p:spPr>
          <a:xfrm>
            <a:off x="9640117" y="2919175"/>
            <a:ext cx="4659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03</a:t>
            </a:r>
            <a:endParaRPr b="0" i="0" sz="1750" u="none" cap="none" strike="noStrike"/>
          </a:p>
        </p:txBody>
      </p:sp>
      <p:sp>
        <p:nvSpPr>
          <p:cNvPr id="830" name="Google Shape;830;p69"/>
          <p:cNvSpPr/>
          <p:nvPr/>
        </p:nvSpPr>
        <p:spPr>
          <a:xfrm>
            <a:off x="9640133" y="3274219"/>
            <a:ext cx="41964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9"/>
          <p:cNvSpPr/>
          <p:nvPr/>
        </p:nvSpPr>
        <p:spPr>
          <a:xfrm>
            <a:off x="9640133" y="3448526"/>
            <a:ext cx="419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Uplift modeling prevented false assumptions about “what works”</a:t>
            </a:r>
            <a:endParaRPr b="0" i="0" sz="1750" u="none" cap="none" strike="noStrike"/>
          </a:p>
        </p:txBody>
      </p:sp>
      <p:sp>
        <p:nvSpPr>
          <p:cNvPr id="832" name="Google Shape;832;p69"/>
          <p:cNvSpPr/>
          <p:nvPr/>
        </p:nvSpPr>
        <p:spPr>
          <a:xfrm>
            <a:off x="793806" y="4934075"/>
            <a:ext cx="3648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04</a:t>
            </a:r>
            <a:endParaRPr b="0" i="0" sz="1750" u="none" cap="none" strike="noStrike"/>
          </a:p>
        </p:txBody>
      </p:sp>
      <p:sp>
        <p:nvSpPr>
          <p:cNvPr id="833" name="Google Shape;833;p69"/>
          <p:cNvSpPr/>
          <p:nvPr/>
        </p:nvSpPr>
        <p:spPr>
          <a:xfrm>
            <a:off x="793790" y="5289113"/>
            <a:ext cx="64080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9"/>
          <p:cNvSpPr/>
          <p:nvPr/>
        </p:nvSpPr>
        <p:spPr>
          <a:xfrm>
            <a:off x="793790" y="5463421"/>
            <a:ext cx="64080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Iterating with Agile + CRISP-DM reduced rework and clarified what truly mattered for retention.</a:t>
            </a:r>
            <a:endParaRPr b="0" i="0" sz="1750" u="none" cap="none" strike="noStrike"/>
          </a:p>
        </p:txBody>
      </p:sp>
      <p:sp>
        <p:nvSpPr>
          <p:cNvPr id="835" name="Google Shape;835;p69"/>
          <p:cNvSpPr/>
          <p:nvPr/>
        </p:nvSpPr>
        <p:spPr>
          <a:xfrm>
            <a:off x="7428553" y="4934075"/>
            <a:ext cx="6255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Fraunces"/>
              <a:buNone/>
            </a:pPr>
            <a:r>
              <a:rPr b="0" i="0" lang="en-US" sz="1750" u="none" cap="none" strike="noStrike">
                <a:solidFill>
                  <a:srgbClr val="5B6071"/>
                </a:solidFill>
                <a:latin typeface="Fraunces"/>
                <a:ea typeface="Fraunces"/>
                <a:cs typeface="Fraunces"/>
                <a:sym typeface="Fraunces"/>
              </a:rPr>
              <a:t>05</a:t>
            </a:r>
            <a:endParaRPr b="0" i="0" sz="1750" u="none" cap="none" strike="noStrike"/>
          </a:p>
        </p:txBody>
      </p:sp>
      <p:sp>
        <p:nvSpPr>
          <p:cNvPr id="836" name="Google Shape;836;p69"/>
          <p:cNvSpPr/>
          <p:nvPr/>
        </p:nvSpPr>
        <p:spPr>
          <a:xfrm>
            <a:off x="7428548" y="5289113"/>
            <a:ext cx="6408000" cy="306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9"/>
          <p:cNvSpPr/>
          <p:nvPr/>
        </p:nvSpPr>
        <p:spPr>
          <a:xfrm>
            <a:off x="7428548" y="5463421"/>
            <a:ext cx="64080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Integrating insights into the UX narrative made the model's value obvious to non-technical stakeholders.</a:t>
            </a:r>
            <a:endParaRPr b="0" i="0" sz="1750" u="none" cap="none" strike="noStrike"/>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0"/>
          <p:cNvSpPr/>
          <p:nvPr/>
        </p:nvSpPr>
        <p:spPr>
          <a:xfrm>
            <a:off x="655990" y="617378"/>
            <a:ext cx="6779700" cy="6024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3750"/>
              <a:buFont typeface="Fraunces"/>
              <a:buNone/>
            </a:pPr>
            <a:r>
              <a:rPr b="0" i="0" lang="en-US" sz="3750" u="none" cap="none" strike="noStrike">
                <a:solidFill>
                  <a:srgbClr val="000000"/>
                </a:solidFill>
                <a:latin typeface="Fraunces"/>
                <a:ea typeface="Fraunces"/>
                <a:cs typeface="Fraunces"/>
                <a:sym typeface="Fraunces"/>
              </a:rPr>
              <a:t>Generative AI Usage</a:t>
            </a:r>
            <a:endParaRPr b="0" i="0" sz="3750" u="none" cap="none" strike="noStrike"/>
          </a:p>
        </p:txBody>
      </p:sp>
      <p:sp>
        <p:nvSpPr>
          <p:cNvPr id="844" name="Google Shape;844;p70"/>
          <p:cNvSpPr/>
          <p:nvPr/>
        </p:nvSpPr>
        <p:spPr>
          <a:xfrm>
            <a:off x="713265" y="1628308"/>
            <a:ext cx="13042800" cy="925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t/>
            </a:r>
            <a:endParaRPr b="0" i="0" sz="1500" u="none" cap="none" strike="noStrike"/>
          </a:p>
        </p:txBody>
      </p:sp>
      <p:sp>
        <p:nvSpPr>
          <p:cNvPr id="845" name="Google Shape;845;p70"/>
          <p:cNvSpPr/>
          <p:nvPr/>
        </p:nvSpPr>
        <p:spPr>
          <a:xfrm>
            <a:off x="568665" y="1686837"/>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0"/>
          <p:cNvSpPr/>
          <p:nvPr/>
        </p:nvSpPr>
        <p:spPr>
          <a:xfrm>
            <a:off x="640976" y="1722963"/>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1</a:t>
            </a:r>
            <a:endParaRPr b="0" i="0" sz="2250" u="none" cap="none" strike="noStrike"/>
          </a:p>
        </p:txBody>
      </p:sp>
      <p:sp>
        <p:nvSpPr>
          <p:cNvPr id="847" name="Google Shape;847;p70"/>
          <p:cNvSpPr/>
          <p:nvPr/>
        </p:nvSpPr>
        <p:spPr>
          <a:xfrm>
            <a:off x="1245822" y="1753136"/>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ChatGPT</a:t>
            </a:r>
            <a:endParaRPr b="0" i="0" sz="1850" u="none" cap="none" strike="noStrike"/>
          </a:p>
        </p:txBody>
      </p:sp>
      <p:sp>
        <p:nvSpPr>
          <p:cNvPr id="848" name="Google Shape;848;p70"/>
          <p:cNvSpPr/>
          <p:nvPr/>
        </p:nvSpPr>
        <p:spPr>
          <a:xfrm>
            <a:off x="1192100" y="2120625"/>
            <a:ext cx="3560400" cy="60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Used for synthesizing research data and explaining technical concepts.</a:t>
            </a:r>
            <a:endParaRPr sz="1500">
              <a:solidFill>
                <a:srgbClr val="5B6071"/>
              </a:solidFill>
              <a:latin typeface="Epilogue"/>
              <a:ea typeface="Epilogue"/>
              <a:cs typeface="Epilogue"/>
              <a:sym typeface="Epilogue"/>
            </a:endParaRPr>
          </a:p>
          <a:p>
            <a:pPr indent="0" lvl="0" marL="0" marR="0" rtl="0" algn="l">
              <a:lnSpc>
                <a:spcPct val="160000"/>
              </a:lnSpc>
              <a:spcBef>
                <a:spcPts val="1200"/>
              </a:spcBef>
              <a:spcAft>
                <a:spcPts val="0"/>
              </a:spcAft>
              <a:buClr>
                <a:srgbClr val="5B6071"/>
              </a:buClr>
              <a:buSzPts val="1500"/>
              <a:buFont typeface="Epilogue"/>
              <a:buNone/>
            </a:pPr>
            <a:r>
              <a:t/>
            </a:r>
            <a:endParaRPr sz="1500">
              <a:solidFill>
                <a:srgbClr val="5B6071"/>
              </a:solidFill>
              <a:latin typeface="Epilogue"/>
              <a:ea typeface="Epilogue"/>
              <a:cs typeface="Epilogue"/>
              <a:sym typeface="Epilogue"/>
            </a:endParaRPr>
          </a:p>
        </p:txBody>
      </p:sp>
      <p:sp>
        <p:nvSpPr>
          <p:cNvPr id="849" name="Google Shape;849;p70"/>
          <p:cNvSpPr/>
          <p:nvPr/>
        </p:nvSpPr>
        <p:spPr>
          <a:xfrm>
            <a:off x="568674" y="2889737"/>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0"/>
          <p:cNvSpPr/>
          <p:nvPr/>
        </p:nvSpPr>
        <p:spPr>
          <a:xfrm>
            <a:off x="640985" y="2962013"/>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2</a:t>
            </a:r>
            <a:endParaRPr b="0" i="0" sz="2250" u="none" cap="none" strike="noStrike"/>
          </a:p>
        </p:txBody>
      </p:sp>
      <p:sp>
        <p:nvSpPr>
          <p:cNvPr id="851" name="Google Shape;851;p70"/>
          <p:cNvSpPr/>
          <p:nvPr/>
        </p:nvSpPr>
        <p:spPr>
          <a:xfrm>
            <a:off x="1245831" y="2873761"/>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Gemini</a:t>
            </a:r>
            <a:endParaRPr b="0" i="0" sz="1850" u="none" cap="none" strike="noStrike"/>
          </a:p>
        </p:txBody>
      </p:sp>
      <p:sp>
        <p:nvSpPr>
          <p:cNvPr id="852" name="Google Shape;852;p70"/>
          <p:cNvSpPr/>
          <p:nvPr/>
        </p:nvSpPr>
        <p:spPr>
          <a:xfrm>
            <a:off x="1245825" y="3325687"/>
            <a:ext cx="3560400" cy="513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Utilized for comprehensive summary comparisons and refining messaging.</a:t>
            </a:r>
            <a:endParaRPr sz="1500">
              <a:solidFill>
                <a:srgbClr val="5B6071"/>
              </a:solidFill>
              <a:latin typeface="Epilogue"/>
              <a:ea typeface="Epilogue"/>
              <a:cs typeface="Epilogue"/>
              <a:sym typeface="Epilogue"/>
            </a:endParaRPr>
          </a:p>
          <a:p>
            <a:pPr indent="0" lvl="0" marL="0" marR="0" rtl="0" algn="l">
              <a:lnSpc>
                <a:spcPct val="160000"/>
              </a:lnSpc>
              <a:spcBef>
                <a:spcPts val="1200"/>
              </a:spcBef>
              <a:spcAft>
                <a:spcPts val="0"/>
              </a:spcAft>
              <a:buClr>
                <a:srgbClr val="5B6071"/>
              </a:buClr>
              <a:buSzPts val="1500"/>
              <a:buFont typeface="Epilogue"/>
              <a:buNone/>
            </a:pPr>
            <a:r>
              <a:t/>
            </a:r>
            <a:endParaRPr sz="1500">
              <a:solidFill>
                <a:srgbClr val="5B6071"/>
              </a:solidFill>
              <a:latin typeface="Epilogue"/>
              <a:ea typeface="Epilogue"/>
              <a:cs typeface="Epilogue"/>
              <a:sym typeface="Epilogue"/>
            </a:endParaRPr>
          </a:p>
        </p:txBody>
      </p:sp>
      <p:sp>
        <p:nvSpPr>
          <p:cNvPr id="853" name="Google Shape;853;p70"/>
          <p:cNvSpPr/>
          <p:nvPr/>
        </p:nvSpPr>
        <p:spPr>
          <a:xfrm>
            <a:off x="568683" y="4285287"/>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0"/>
          <p:cNvSpPr/>
          <p:nvPr/>
        </p:nvSpPr>
        <p:spPr>
          <a:xfrm>
            <a:off x="640970" y="4321426"/>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3</a:t>
            </a:r>
            <a:endParaRPr b="0" i="0" sz="2250" u="none" cap="none" strike="noStrike"/>
          </a:p>
        </p:txBody>
      </p:sp>
      <p:sp>
        <p:nvSpPr>
          <p:cNvPr id="855" name="Google Shape;855;p70"/>
          <p:cNvSpPr/>
          <p:nvPr/>
        </p:nvSpPr>
        <p:spPr>
          <a:xfrm>
            <a:off x="1326315" y="4208099"/>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Figma</a:t>
            </a:r>
            <a:endParaRPr b="0" i="0" sz="1850" u="none" cap="none" strike="noStrike"/>
          </a:p>
        </p:txBody>
      </p:sp>
      <p:sp>
        <p:nvSpPr>
          <p:cNvPr id="856" name="Google Shape;856;p70"/>
          <p:cNvSpPr/>
          <p:nvPr/>
        </p:nvSpPr>
        <p:spPr>
          <a:xfrm>
            <a:off x="1245825" y="4181938"/>
            <a:ext cx="3560400" cy="1070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Instrumental for drafting prototype content and rapid layout adjustments.</a:t>
            </a:r>
            <a:endParaRPr sz="1100">
              <a:solidFill>
                <a:schemeClr val="dk1"/>
              </a:solidFill>
            </a:endParaRPr>
          </a:p>
          <a:p>
            <a:pPr indent="0" lvl="0" marL="0" marR="0" rtl="0" algn="l">
              <a:lnSpc>
                <a:spcPct val="160000"/>
              </a:lnSpc>
              <a:spcBef>
                <a:spcPts val="1200"/>
              </a:spcBef>
              <a:spcAft>
                <a:spcPts val="0"/>
              </a:spcAft>
              <a:buClr>
                <a:srgbClr val="5B6071"/>
              </a:buClr>
              <a:buSzPts val="1500"/>
              <a:buFont typeface="Epilogue"/>
              <a:buNone/>
            </a:pPr>
            <a:r>
              <a:t/>
            </a:r>
            <a:endParaRPr sz="1500">
              <a:solidFill>
                <a:srgbClr val="5B6071"/>
              </a:solidFill>
              <a:latin typeface="Epilogue"/>
              <a:ea typeface="Epilogue"/>
              <a:cs typeface="Epilogue"/>
              <a:sym typeface="Epilogue"/>
            </a:endParaRPr>
          </a:p>
        </p:txBody>
      </p:sp>
      <p:sp>
        <p:nvSpPr>
          <p:cNvPr id="857" name="Google Shape;857;p70"/>
          <p:cNvSpPr/>
          <p:nvPr/>
        </p:nvSpPr>
        <p:spPr>
          <a:xfrm>
            <a:off x="568665" y="5584504"/>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0"/>
          <p:cNvSpPr/>
          <p:nvPr/>
        </p:nvSpPr>
        <p:spPr>
          <a:xfrm>
            <a:off x="640976" y="5620655"/>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4</a:t>
            </a:r>
            <a:endParaRPr b="0" i="0" sz="2250" u="none" cap="none" strike="noStrike"/>
          </a:p>
        </p:txBody>
      </p:sp>
      <p:sp>
        <p:nvSpPr>
          <p:cNvPr id="859" name="Google Shape;859;p70"/>
          <p:cNvSpPr/>
          <p:nvPr/>
        </p:nvSpPr>
        <p:spPr>
          <a:xfrm>
            <a:off x="1245822" y="5595316"/>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Gamma</a:t>
            </a:r>
            <a:endParaRPr b="0" i="0" sz="1850" u="none" cap="none" strike="noStrike"/>
          </a:p>
        </p:txBody>
      </p:sp>
      <p:sp>
        <p:nvSpPr>
          <p:cNvPr id="860" name="Google Shape;860;p70"/>
          <p:cNvSpPr/>
          <p:nvPr/>
        </p:nvSpPr>
        <p:spPr>
          <a:xfrm>
            <a:off x="1245822" y="6048216"/>
            <a:ext cx="5774400" cy="925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500">
                <a:solidFill>
                  <a:srgbClr val="5B6071"/>
                </a:solidFill>
                <a:latin typeface="Epilogue"/>
                <a:ea typeface="Epilogue"/>
                <a:cs typeface="Epilogue"/>
                <a:sym typeface="Epilogue"/>
              </a:rPr>
              <a:t>Employed for fast slide restructuring and presentation narrative alignment.</a:t>
            </a:r>
            <a:endParaRPr sz="1500">
              <a:solidFill>
                <a:srgbClr val="5B6071"/>
              </a:solidFill>
              <a:latin typeface="Epilogue"/>
              <a:ea typeface="Epilogue"/>
              <a:cs typeface="Epilogue"/>
              <a:sym typeface="Epilogue"/>
            </a:endParaRPr>
          </a:p>
          <a:p>
            <a:pPr indent="0" lvl="0" marL="0" marR="0" rtl="0" algn="l">
              <a:lnSpc>
                <a:spcPct val="160000"/>
              </a:lnSpc>
              <a:spcBef>
                <a:spcPts val="1200"/>
              </a:spcBef>
              <a:spcAft>
                <a:spcPts val="0"/>
              </a:spcAft>
              <a:buClr>
                <a:srgbClr val="5B6071"/>
              </a:buClr>
              <a:buSzPts val="1500"/>
              <a:buFont typeface="Epilogue"/>
              <a:buNone/>
            </a:pPr>
            <a:r>
              <a:t/>
            </a:r>
            <a:endParaRPr sz="1500">
              <a:solidFill>
                <a:srgbClr val="5B6071"/>
              </a:solidFill>
              <a:latin typeface="Epilogue"/>
              <a:ea typeface="Epilogue"/>
              <a:cs typeface="Epilogue"/>
              <a:sym typeface="Epilogue"/>
            </a:endParaRPr>
          </a:p>
        </p:txBody>
      </p:sp>
      <p:sp>
        <p:nvSpPr>
          <p:cNvPr id="861" name="Google Shape;861;p70"/>
          <p:cNvSpPr/>
          <p:nvPr/>
        </p:nvSpPr>
        <p:spPr>
          <a:xfrm>
            <a:off x="568666" y="6883729"/>
            <a:ext cx="433800" cy="433800"/>
          </a:xfrm>
          <a:prstGeom prst="roundRect">
            <a:avLst>
              <a:gd fmla="val 18669" name="adj"/>
            </a:avLst>
          </a:prstGeom>
          <a:solidFill>
            <a:srgbClr val="DBE3F0"/>
          </a:solidFill>
          <a:ln cap="flat" cmpd="sng" w="95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0"/>
          <p:cNvSpPr/>
          <p:nvPr/>
        </p:nvSpPr>
        <p:spPr>
          <a:xfrm>
            <a:off x="640978" y="6883730"/>
            <a:ext cx="289200" cy="36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6071"/>
              </a:buClr>
              <a:buSzPts val="2250"/>
              <a:buFont typeface="Fraunces"/>
              <a:buNone/>
            </a:pPr>
            <a:r>
              <a:rPr b="0" i="0" lang="en-US" sz="2250" u="none" cap="none" strike="noStrike">
                <a:solidFill>
                  <a:srgbClr val="5B6071"/>
                </a:solidFill>
                <a:latin typeface="Fraunces"/>
                <a:ea typeface="Fraunces"/>
                <a:cs typeface="Fraunces"/>
                <a:sym typeface="Fraunces"/>
              </a:rPr>
              <a:t>5</a:t>
            </a:r>
            <a:endParaRPr b="0" i="0" sz="2250" u="none" cap="none" strike="noStrike"/>
          </a:p>
        </p:txBody>
      </p:sp>
      <p:sp>
        <p:nvSpPr>
          <p:cNvPr id="863" name="Google Shape;863;p70"/>
          <p:cNvSpPr/>
          <p:nvPr/>
        </p:nvSpPr>
        <p:spPr>
          <a:xfrm>
            <a:off x="1245823" y="6710978"/>
            <a:ext cx="24099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5B6071"/>
              </a:buClr>
              <a:buSzPts val="1850"/>
              <a:buFont typeface="Fraunces"/>
              <a:buNone/>
            </a:pPr>
            <a:r>
              <a:rPr b="0" i="0" lang="en-US" sz="1850" u="none" cap="none" strike="noStrike">
                <a:solidFill>
                  <a:srgbClr val="5B6071"/>
                </a:solidFill>
                <a:latin typeface="Fraunces"/>
                <a:ea typeface="Fraunces"/>
                <a:cs typeface="Fraunces"/>
                <a:sym typeface="Fraunces"/>
              </a:rPr>
              <a:t>GitHub Copilot</a:t>
            </a:r>
            <a:endParaRPr b="0" i="0" sz="1850" u="none" cap="none" strike="noStrike"/>
          </a:p>
        </p:txBody>
      </p:sp>
      <p:sp>
        <p:nvSpPr>
          <p:cNvPr id="864" name="Google Shape;864;p70"/>
          <p:cNvSpPr/>
          <p:nvPr/>
        </p:nvSpPr>
        <p:spPr>
          <a:xfrm>
            <a:off x="1245825" y="7245226"/>
            <a:ext cx="5201700" cy="7716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B6071"/>
              </a:buClr>
              <a:buSzPts val="1500"/>
              <a:buFont typeface="Epilogue"/>
              <a:buNone/>
            </a:pPr>
            <a:r>
              <a:rPr b="0" i="0" lang="en-US" sz="1500" u="none" cap="none" strike="noStrike">
                <a:solidFill>
                  <a:srgbClr val="5B6071"/>
                </a:solidFill>
                <a:latin typeface="Epilogue"/>
                <a:ea typeface="Epilogue"/>
                <a:cs typeface="Epilogue"/>
                <a:sym typeface="Epilogue"/>
              </a:rPr>
              <a:t>Provided intelligent suggestions for variable naming, enhancing schema clarity in our codebase</a:t>
            </a:r>
            <a:endParaRPr b="0" i="0" sz="1500" u="none" cap="none" strike="noStrike"/>
          </a:p>
        </p:txBody>
      </p:sp>
      <p:pic>
        <p:nvPicPr>
          <p:cNvPr id="865" name="Google Shape;865;p70"/>
          <p:cNvPicPr preferRelativeResize="0"/>
          <p:nvPr/>
        </p:nvPicPr>
        <p:blipFill>
          <a:blip r:embed="rId3">
            <a:alphaModFix/>
          </a:blip>
          <a:stretch>
            <a:fillRect/>
          </a:stretch>
        </p:blipFill>
        <p:spPr>
          <a:xfrm>
            <a:off x="7335875" y="0"/>
            <a:ext cx="7294525" cy="7892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0" name="Shape 870"/>
        <p:cNvGrpSpPr/>
        <p:nvPr/>
      </p:nvGrpSpPr>
      <p:grpSpPr>
        <a:xfrm>
          <a:off x="0" y="0"/>
          <a:ext cx="0" cy="0"/>
          <a:chOff x="0" y="0"/>
          <a:chExt cx="0" cy="0"/>
        </a:xfrm>
      </p:grpSpPr>
      <p:sp>
        <p:nvSpPr>
          <p:cNvPr id="871" name="Google Shape;871;p71"/>
          <p:cNvSpPr/>
          <p:nvPr/>
        </p:nvSpPr>
        <p:spPr>
          <a:xfrm>
            <a:off x="793790" y="3043118"/>
            <a:ext cx="63261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t/>
            </a:r>
            <a:endParaRPr b="0" i="0" sz="4450" u="none" cap="none" strike="noStrike"/>
          </a:p>
        </p:txBody>
      </p:sp>
      <p:sp>
        <p:nvSpPr>
          <p:cNvPr id="872" name="Google Shape;872;p71"/>
          <p:cNvSpPr/>
          <p:nvPr/>
        </p:nvSpPr>
        <p:spPr>
          <a:xfrm>
            <a:off x="713275" y="5763118"/>
            <a:ext cx="13042800" cy="1042500"/>
          </a:xfrm>
          <a:prstGeom prst="rect">
            <a:avLst/>
          </a:prstGeom>
          <a:noFill/>
          <a:ln>
            <a:noFill/>
          </a:ln>
        </p:spPr>
        <p:txBody>
          <a:bodyPr anchorCtr="0" anchor="t" bIns="0" lIns="0" spcFirstLastPara="1" rIns="0" wrap="square" tIns="0">
            <a:noAutofit/>
          </a:bodyPr>
          <a:lstStyle/>
          <a:p>
            <a:pPr indent="0" lvl="0" marL="0" rtl="0" algn="ctr">
              <a:lnSpc>
                <a:spcPct val="162857"/>
              </a:lnSpc>
              <a:spcBef>
                <a:spcPts val="0"/>
              </a:spcBef>
              <a:spcAft>
                <a:spcPts val="0"/>
              </a:spcAft>
              <a:buClr>
                <a:srgbClr val="5B6071"/>
              </a:buClr>
              <a:buSzPts val="1750"/>
              <a:buFont typeface="Epilogue"/>
              <a:buNone/>
            </a:pPr>
            <a:r>
              <a:t/>
            </a:r>
            <a:endParaRPr sz="1750">
              <a:solidFill>
                <a:schemeClr val="lt1"/>
              </a:solidFill>
            </a:endParaRPr>
          </a:p>
          <a:p>
            <a:pPr indent="0" lvl="0" marL="0" marR="0" rtl="0" algn="l">
              <a:lnSpc>
                <a:spcPct val="162857"/>
              </a:lnSpc>
              <a:spcBef>
                <a:spcPts val="0"/>
              </a:spcBef>
              <a:spcAft>
                <a:spcPts val="0"/>
              </a:spcAft>
              <a:buClr>
                <a:srgbClr val="5B6071"/>
              </a:buClr>
              <a:buSzPts val="1750"/>
              <a:buFont typeface="Epilogue"/>
              <a:buNone/>
            </a:pPr>
            <a:r>
              <a:rPr b="0" i="0" lang="en-US" sz="2400" u="none" cap="none" strike="noStrike">
                <a:solidFill>
                  <a:schemeClr val="lt1"/>
                </a:solidFill>
                <a:latin typeface="Epilogue"/>
                <a:ea typeface="Epilogue"/>
                <a:cs typeface="Epilogue"/>
                <a:sym typeface="Epilogue"/>
              </a:rPr>
              <a:t>We now open the floor for any questions you may have.</a:t>
            </a:r>
            <a:endParaRPr b="0" i="0" sz="2400" u="none" cap="none" strike="noStrike">
              <a:solidFill>
                <a:schemeClr val="lt1"/>
              </a:solidFill>
            </a:endParaRPr>
          </a:p>
        </p:txBody>
      </p:sp>
      <p:sp>
        <p:nvSpPr>
          <p:cNvPr id="873" name="Google Shape;873;p71"/>
          <p:cNvSpPr/>
          <p:nvPr/>
        </p:nvSpPr>
        <p:spPr>
          <a:xfrm>
            <a:off x="793801" y="7171846"/>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559"/>
              <a:buFont typeface="Epilogue"/>
              <a:buNone/>
            </a:pPr>
            <a:r>
              <a:rPr b="0" i="0" lang="en-US" sz="1559" u="none" cap="none" strike="noStrike">
                <a:solidFill>
                  <a:srgbClr val="5B6071"/>
                </a:solidFill>
                <a:latin typeface="Epilogue"/>
                <a:ea typeface="Epilogue"/>
                <a:cs typeface="Epilogue"/>
                <a:sym typeface="Epilogue"/>
              </a:rPr>
              <a:t>Team 3 - </a:t>
            </a:r>
            <a:r>
              <a:rPr lang="en-US" sz="1559">
                <a:solidFill>
                  <a:srgbClr val="5B6071"/>
                </a:solidFill>
                <a:latin typeface="Epilogue"/>
                <a:ea typeface="Epilogue"/>
                <a:cs typeface="Epilogue"/>
                <a:sym typeface="Epilogue"/>
              </a:rPr>
              <a:t>Agile Warriors</a:t>
            </a:r>
            <a:endParaRPr b="0" i="0" sz="1559" u="none" cap="none" strike="noStrike"/>
          </a:p>
        </p:txBody>
      </p:sp>
      <p:pic>
        <p:nvPicPr>
          <p:cNvPr descr="preencoded.png" id="874" name="Google Shape;874;p71"/>
          <p:cNvPicPr preferRelativeResize="0"/>
          <p:nvPr/>
        </p:nvPicPr>
        <p:blipFill rotWithShape="1">
          <a:blip r:embed="rId4">
            <a:alphaModFix/>
          </a:blip>
          <a:srcRect b="0" l="0" r="0" t="0"/>
          <a:stretch/>
        </p:blipFill>
        <p:spPr>
          <a:xfrm>
            <a:off x="3307550" y="5553413"/>
            <a:ext cx="1440000" cy="1273800"/>
          </a:xfrm>
          <a:prstGeom prst="ellipse">
            <a:avLst/>
          </a:prstGeom>
          <a:noFill/>
          <a:ln>
            <a:noFill/>
          </a:ln>
        </p:spPr>
      </p:pic>
      <p:pic>
        <p:nvPicPr>
          <p:cNvPr descr="preencoded.png" id="875" name="Google Shape;875;p71"/>
          <p:cNvPicPr preferRelativeResize="0"/>
          <p:nvPr/>
        </p:nvPicPr>
        <p:blipFill rotWithShape="1">
          <a:blip r:embed="rId5">
            <a:alphaModFix/>
          </a:blip>
          <a:srcRect b="0" l="0" r="0" t="0"/>
          <a:stretch/>
        </p:blipFill>
        <p:spPr>
          <a:xfrm>
            <a:off x="4897425" y="5553413"/>
            <a:ext cx="1440000" cy="1273800"/>
          </a:xfrm>
          <a:prstGeom prst="ellipse">
            <a:avLst/>
          </a:prstGeom>
          <a:noFill/>
          <a:ln>
            <a:noFill/>
          </a:ln>
        </p:spPr>
      </p:pic>
      <p:pic>
        <p:nvPicPr>
          <p:cNvPr descr="preencoded.png" id="876" name="Google Shape;876;p71"/>
          <p:cNvPicPr preferRelativeResize="0"/>
          <p:nvPr/>
        </p:nvPicPr>
        <p:blipFill rotWithShape="1">
          <a:blip r:embed="rId6">
            <a:alphaModFix/>
          </a:blip>
          <a:srcRect b="0" l="0" r="0" t="0"/>
          <a:stretch/>
        </p:blipFill>
        <p:spPr>
          <a:xfrm>
            <a:off x="6487300" y="5553413"/>
            <a:ext cx="1440000" cy="1273800"/>
          </a:xfrm>
          <a:prstGeom prst="ellipse">
            <a:avLst/>
          </a:prstGeom>
          <a:noFill/>
          <a:ln>
            <a:noFill/>
          </a:ln>
        </p:spPr>
      </p:pic>
      <p:pic>
        <p:nvPicPr>
          <p:cNvPr descr="preencoded.png" id="877" name="Google Shape;877;p71"/>
          <p:cNvPicPr preferRelativeResize="0"/>
          <p:nvPr/>
        </p:nvPicPr>
        <p:blipFill rotWithShape="1">
          <a:blip r:embed="rId7">
            <a:alphaModFix/>
          </a:blip>
          <a:srcRect b="0" l="0" r="0" t="0"/>
          <a:stretch/>
        </p:blipFill>
        <p:spPr>
          <a:xfrm>
            <a:off x="8077175" y="5553413"/>
            <a:ext cx="1440000" cy="1273800"/>
          </a:xfrm>
          <a:prstGeom prst="ellipse">
            <a:avLst/>
          </a:prstGeom>
          <a:noFill/>
          <a:ln>
            <a:noFill/>
          </a:ln>
        </p:spPr>
      </p:pic>
      <p:pic>
        <p:nvPicPr>
          <p:cNvPr descr="preencoded.png" id="878" name="Google Shape;878;p71"/>
          <p:cNvPicPr preferRelativeResize="0"/>
          <p:nvPr/>
        </p:nvPicPr>
        <p:blipFill rotWithShape="1">
          <a:blip r:embed="rId8">
            <a:alphaModFix/>
          </a:blip>
          <a:srcRect b="0" l="0" r="0" t="0"/>
          <a:stretch/>
        </p:blipFill>
        <p:spPr>
          <a:xfrm>
            <a:off x="9667050" y="5553413"/>
            <a:ext cx="1440000" cy="1273800"/>
          </a:xfrm>
          <a:prstGeom prst="ellipse">
            <a:avLst/>
          </a:prstGeom>
          <a:noFill/>
          <a:ln>
            <a:noFill/>
          </a:ln>
        </p:spPr>
      </p:pic>
      <p:sp>
        <p:nvSpPr>
          <p:cNvPr id="879" name="Google Shape;879;p71"/>
          <p:cNvSpPr/>
          <p:nvPr/>
        </p:nvSpPr>
        <p:spPr>
          <a:xfrm>
            <a:off x="3107701" y="7185982"/>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5B6071"/>
              </a:buClr>
              <a:buSzPts val="1559"/>
              <a:buFont typeface="Epilogue"/>
              <a:buNone/>
            </a:pPr>
            <a:r>
              <a:rPr b="0" i="0" lang="en-US" sz="1559" u="none" cap="none" strike="noStrike">
                <a:solidFill>
                  <a:srgbClr val="5B6071"/>
                </a:solidFill>
                <a:latin typeface="Epilogue"/>
                <a:ea typeface="Epilogue"/>
                <a:cs typeface="Epilogue"/>
                <a:sym typeface="Epilogue"/>
              </a:rPr>
              <a:t>     Jess Penners, Yash Jadhav, Robert Nguyen, Fiona Yi-Chen, Madina Sainazarova </a:t>
            </a:r>
            <a:endParaRPr b="0" i="0" sz="1559" u="none" cap="none" strike="noStrike"/>
          </a:p>
        </p:txBody>
      </p:sp>
      <p:sp>
        <p:nvSpPr>
          <p:cNvPr id="880" name="Google Shape;880;p71"/>
          <p:cNvSpPr/>
          <p:nvPr/>
        </p:nvSpPr>
        <p:spPr>
          <a:xfrm>
            <a:off x="3107701" y="7736501"/>
            <a:ext cx="8415000" cy="323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559"/>
              <a:buFont typeface="Arial"/>
              <a:buNone/>
            </a:pPr>
            <a:r>
              <a:t/>
            </a:r>
            <a:endParaRPr b="0" i="0" sz="1559" u="none" cap="none" strike="noStrike"/>
          </a:p>
        </p:txBody>
      </p:sp>
      <p:sp>
        <p:nvSpPr>
          <p:cNvPr id="881" name="Google Shape;881;p71"/>
          <p:cNvSpPr/>
          <p:nvPr/>
        </p:nvSpPr>
        <p:spPr>
          <a:xfrm>
            <a:off x="713265" y="3695888"/>
            <a:ext cx="7556400" cy="170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550"/>
              <a:buFont typeface="Fraunces"/>
              <a:buNone/>
            </a:pPr>
            <a:r>
              <a:rPr lang="en-US" sz="3550">
                <a:latin typeface="Fraunces"/>
                <a:ea typeface="Fraunces"/>
                <a:cs typeface="Fraunces"/>
                <a:sym typeface="Fraunces"/>
              </a:rPr>
              <a:t>Thank You!</a:t>
            </a:r>
            <a:endParaRPr sz="3550">
              <a:latin typeface="Fraunces"/>
              <a:ea typeface="Fraunces"/>
              <a:cs typeface="Fraunces"/>
              <a:sym typeface="Fraunces"/>
            </a:endParaRPr>
          </a:p>
          <a:p>
            <a:pPr indent="0" lvl="0" marL="0" marR="0" rtl="0" algn="l">
              <a:lnSpc>
                <a:spcPct val="100000"/>
              </a:lnSpc>
              <a:spcBef>
                <a:spcPts val="0"/>
              </a:spcBef>
              <a:spcAft>
                <a:spcPts val="0"/>
              </a:spcAft>
              <a:buClr>
                <a:srgbClr val="000000"/>
              </a:buClr>
              <a:buSzPts val="3550"/>
              <a:buFont typeface="Fraunces"/>
              <a:buNone/>
            </a:pPr>
            <a:r>
              <a:t/>
            </a:r>
            <a:endParaRPr sz="3550">
              <a:latin typeface="Fraunces"/>
              <a:ea typeface="Fraunces"/>
              <a:cs typeface="Fraunces"/>
              <a:sym typeface="Fraunces"/>
            </a:endParaRPr>
          </a:p>
          <a:p>
            <a:pPr indent="0" lvl="0" marL="0" marR="0" rtl="0" algn="l">
              <a:lnSpc>
                <a:spcPct val="100000"/>
              </a:lnSpc>
              <a:spcBef>
                <a:spcPts val="0"/>
              </a:spcBef>
              <a:spcAft>
                <a:spcPts val="0"/>
              </a:spcAft>
              <a:buClr>
                <a:srgbClr val="000000"/>
              </a:buClr>
              <a:buSzPts val="3550"/>
              <a:buFont typeface="Fraunces"/>
              <a:buNone/>
            </a:pPr>
            <a:r>
              <a:rPr lang="en-US" sz="3550">
                <a:latin typeface="Fraunces"/>
                <a:ea typeface="Fraunces"/>
                <a:cs typeface="Fraunces"/>
                <a:sym typeface="Fraunces"/>
              </a:rPr>
              <a:t>We are open for questions.</a:t>
            </a:r>
            <a:endParaRPr sz="3550">
              <a:latin typeface="Fraunces"/>
              <a:ea typeface="Fraunces"/>
              <a:cs typeface="Fraunces"/>
              <a:sym typeface="Fraunces"/>
            </a:endParaRPr>
          </a:p>
        </p:txBody>
      </p:sp>
      <p:pic>
        <p:nvPicPr>
          <p:cNvPr id="882" name="Google Shape;882;p71" title="IG_700x525-removebg-preview.png"/>
          <p:cNvPicPr preferRelativeResize="0"/>
          <p:nvPr/>
        </p:nvPicPr>
        <p:blipFill>
          <a:blip r:embed="rId9">
            <a:alphaModFix/>
          </a:blip>
          <a:stretch>
            <a:fillRect/>
          </a:stretch>
        </p:blipFill>
        <p:spPr>
          <a:xfrm>
            <a:off x="4985269" y="122600"/>
            <a:ext cx="9645132" cy="543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43"/>
          <p:cNvPicPr preferRelativeResize="0"/>
          <p:nvPr/>
        </p:nvPicPr>
        <p:blipFill rotWithShape="1">
          <a:blip r:embed="rId3">
            <a:alphaModFix/>
          </a:blip>
          <a:srcRect b="0" l="0" r="0" t="14067"/>
          <a:stretch/>
        </p:blipFill>
        <p:spPr>
          <a:xfrm>
            <a:off x="3911488" y="702123"/>
            <a:ext cx="6807524" cy="3493526"/>
          </a:xfrm>
          <a:prstGeom prst="rect">
            <a:avLst/>
          </a:prstGeom>
          <a:noFill/>
          <a:ln>
            <a:noFill/>
          </a:ln>
        </p:spPr>
      </p:pic>
      <p:sp>
        <p:nvSpPr>
          <p:cNvPr id="195" name="Google Shape;195;p43"/>
          <p:cNvSpPr/>
          <p:nvPr/>
        </p:nvSpPr>
        <p:spPr>
          <a:xfrm>
            <a:off x="793840" y="3979893"/>
            <a:ext cx="5930700" cy="4608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Significance and Key Data Signals</a:t>
            </a:r>
            <a:endParaRPr b="0" i="0" sz="2900" u="none" cap="none" strike="noStrike"/>
          </a:p>
        </p:txBody>
      </p:sp>
      <p:sp>
        <p:nvSpPr>
          <p:cNvPr id="196" name="Google Shape;196;p43"/>
          <p:cNvSpPr/>
          <p:nvPr/>
        </p:nvSpPr>
        <p:spPr>
          <a:xfrm>
            <a:off x="793840" y="4882863"/>
            <a:ext cx="6447600" cy="1792800"/>
          </a:xfrm>
          <a:prstGeom prst="roundRect">
            <a:avLst>
              <a:gd fmla="val 4080"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3"/>
          <p:cNvSpPr/>
          <p:nvPr/>
        </p:nvSpPr>
        <p:spPr>
          <a:xfrm>
            <a:off x="793840" y="4867623"/>
            <a:ext cx="6447600" cy="60900"/>
          </a:xfrm>
          <a:prstGeom prst="roundRect">
            <a:avLst>
              <a:gd fmla="val 36279"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3"/>
          <p:cNvSpPr/>
          <p:nvPr/>
        </p:nvSpPr>
        <p:spPr>
          <a:xfrm>
            <a:off x="3796596" y="4661764"/>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9" name="Google Shape;199;p43"/>
          <p:cNvPicPr preferRelativeResize="0"/>
          <p:nvPr/>
        </p:nvPicPr>
        <p:blipFill rotWithShape="1">
          <a:blip r:embed="rId4">
            <a:alphaModFix/>
          </a:blip>
          <a:srcRect b="0" l="0" r="0" t="0"/>
          <a:stretch/>
        </p:blipFill>
        <p:spPr>
          <a:xfrm>
            <a:off x="3929232" y="4794400"/>
            <a:ext cx="176808" cy="176808"/>
          </a:xfrm>
          <a:prstGeom prst="rect">
            <a:avLst/>
          </a:prstGeom>
          <a:noFill/>
          <a:ln>
            <a:noFill/>
          </a:ln>
        </p:spPr>
      </p:pic>
      <p:sp>
        <p:nvSpPr>
          <p:cNvPr id="200" name="Google Shape;200;p43"/>
          <p:cNvSpPr/>
          <p:nvPr/>
        </p:nvSpPr>
        <p:spPr>
          <a:xfrm>
            <a:off x="956479" y="5251362"/>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1" i="0" lang="en-US" sz="1600" u="none" cap="none" strike="noStrike">
                <a:solidFill>
                  <a:srgbClr val="5B6071"/>
                </a:solidFill>
                <a:latin typeface="Fraunces"/>
                <a:ea typeface="Fraunces"/>
                <a:cs typeface="Fraunces"/>
                <a:sym typeface="Fraunces"/>
              </a:rPr>
              <a:t>Why It Matters</a:t>
            </a:r>
            <a:endParaRPr b="1" i="0" sz="1600" u="none" cap="none" strike="noStrike"/>
          </a:p>
        </p:txBody>
      </p:sp>
      <p:sp>
        <p:nvSpPr>
          <p:cNvPr id="201" name="Google Shape;201;p43"/>
          <p:cNvSpPr/>
          <p:nvPr/>
        </p:nvSpPr>
        <p:spPr>
          <a:xfrm>
            <a:off x="956475" y="5570104"/>
            <a:ext cx="6122400" cy="14712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500" u="none" cap="none" strike="noStrike">
                <a:solidFill>
                  <a:srgbClr val="5B6071"/>
                </a:solidFill>
                <a:latin typeface="Epilogue"/>
                <a:ea typeface="Epilogue"/>
                <a:cs typeface="Epilogue"/>
                <a:sym typeface="Epilogue"/>
              </a:rPr>
              <a:t>Retention drives subscription revenue and shapes brand perception, especially for a premium wearable where users expect ongoing value and personalization. Losing users not only impacts immediate revenue but also erodes brand trust and market position.</a:t>
            </a:r>
            <a:endParaRPr b="0" i="0" sz="1500" u="none" cap="none" strike="noStrike"/>
          </a:p>
        </p:txBody>
      </p:sp>
      <p:sp>
        <p:nvSpPr>
          <p:cNvPr id="202" name="Google Shape;202;p43"/>
          <p:cNvSpPr/>
          <p:nvPr/>
        </p:nvSpPr>
        <p:spPr>
          <a:xfrm>
            <a:off x="7388950" y="4882863"/>
            <a:ext cx="6447600" cy="1792800"/>
          </a:xfrm>
          <a:prstGeom prst="roundRect">
            <a:avLst>
              <a:gd fmla="val 4080" name="adj"/>
            </a:avLst>
          </a:prstGeom>
          <a:solidFill>
            <a:srgbClr val="F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3"/>
          <p:cNvSpPr/>
          <p:nvPr/>
        </p:nvSpPr>
        <p:spPr>
          <a:xfrm>
            <a:off x="7388950" y="4867623"/>
            <a:ext cx="6447600" cy="60900"/>
          </a:xfrm>
          <a:prstGeom prst="roundRect">
            <a:avLst>
              <a:gd fmla="val 36279"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3"/>
          <p:cNvSpPr/>
          <p:nvPr/>
        </p:nvSpPr>
        <p:spPr>
          <a:xfrm>
            <a:off x="10391706" y="4661764"/>
            <a:ext cx="442200" cy="442200"/>
          </a:xfrm>
          <a:prstGeom prst="roundRect">
            <a:avLst>
              <a:gd fmla="val 206785" name="adj"/>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5" name="Google Shape;205;p43"/>
          <p:cNvPicPr preferRelativeResize="0"/>
          <p:nvPr/>
        </p:nvPicPr>
        <p:blipFill rotWithShape="1">
          <a:blip r:embed="rId5">
            <a:alphaModFix/>
          </a:blip>
          <a:srcRect b="0" l="0" r="0" t="0"/>
          <a:stretch/>
        </p:blipFill>
        <p:spPr>
          <a:xfrm>
            <a:off x="10524342" y="4794400"/>
            <a:ext cx="176808" cy="176808"/>
          </a:xfrm>
          <a:prstGeom prst="rect">
            <a:avLst/>
          </a:prstGeom>
          <a:noFill/>
          <a:ln>
            <a:noFill/>
          </a:ln>
        </p:spPr>
      </p:pic>
      <p:sp>
        <p:nvSpPr>
          <p:cNvPr id="206" name="Google Shape;206;p43"/>
          <p:cNvSpPr/>
          <p:nvPr/>
        </p:nvSpPr>
        <p:spPr>
          <a:xfrm>
            <a:off x="7551589" y="5251362"/>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1" i="0" lang="en-US" sz="1600" u="none" cap="none" strike="noStrike">
                <a:solidFill>
                  <a:srgbClr val="5B6071"/>
                </a:solidFill>
                <a:latin typeface="Fraunces"/>
                <a:ea typeface="Fraunces"/>
                <a:cs typeface="Fraunces"/>
                <a:sym typeface="Fraunces"/>
              </a:rPr>
              <a:t>Key Data Signals</a:t>
            </a:r>
            <a:endParaRPr b="1" i="0" sz="1600" u="none" cap="none" strike="noStrike"/>
          </a:p>
        </p:txBody>
      </p:sp>
      <p:sp>
        <p:nvSpPr>
          <p:cNvPr id="207" name="Google Shape;207;p43"/>
          <p:cNvSpPr/>
          <p:nvPr/>
        </p:nvSpPr>
        <p:spPr>
          <a:xfrm>
            <a:off x="7551589" y="5570092"/>
            <a:ext cx="6122400" cy="235800"/>
          </a:xfrm>
          <a:prstGeom prst="rect">
            <a:avLst/>
          </a:prstGeom>
          <a:noFill/>
          <a:ln>
            <a:noFill/>
          </a:ln>
        </p:spPr>
        <p:txBody>
          <a:bodyPr anchorCtr="0" anchor="t" bIns="0" lIns="0" spcFirstLastPara="1" rIns="0" wrap="square" tIns="0">
            <a:noAutofit/>
          </a:bodyPr>
          <a:lstStyle/>
          <a:p>
            <a:pPr indent="-365125" lvl="0" marL="342900" marR="0" rtl="0" algn="l">
              <a:lnSpc>
                <a:spcPct val="160869"/>
              </a:lnSpc>
              <a:spcBef>
                <a:spcPts val="0"/>
              </a:spcBef>
              <a:spcAft>
                <a:spcPts val="0"/>
              </a:spcAft>
              <a:buClr>
                <a:srgbClr val="5B6071"/>
              </a:buClr>
              <a:buSzPts val="1500"/>
              <a:buFont typeface="Epilogue"/>
              <a:buChar char="•"/>
            </a:pPr>
            <a:r>
              <a:rPr b="0" i="0" lang="en-US" sz="1500" u="none" cap="none" strike="noStrike">
                <a:solidFill>
                  <a:srgbClr val="5B6071"/>
                </a:solidFill>
                <a:latin typeface="Epilogue"/>
                <a:ea typeface="Epilogue"/>
                <a:cs typeface="Epilogue"/>
                <a:sym typeface="Epilogue"/>
              </a:rPr>
              <a:t>Behavioral trends like session frequency, duration, and changes in daily routines.</a:t>
            </a:r>
            <a:endParaRPr sz="1500">
              <a:solidFill>
                <a:srgbClr val="5B6071"/>
              </a:solidFill>
              <a:latin typeface="Epilogue"/>
              <a:ea typeface="Epilogue"/>
              <a:cs typeface="Epilogue"/>
              <a:sym typeface="Epilogue"/>
            </a:endParaRPr>
          </a:p>
          <a:p>
            <a:pPr indent="-365125" lvl="0" marL="342900" marR="0" rtl="0" algn="l">
              <a:lnSpc>
                <a:spcPct val="160869"/>
              </a:lnSpc>
              <a:spcBef>
                <a:spcPts val="0"/>
              </a:spcBef>
              <a:spcAft>
                <a:spcPts val="0"/>
              </a:spcAft>
              <a:buClr>
                <a:srgbClr val="5B6071"/>
              </a:buClr>
              <a:buSzPts val="1500"/>
              <a:buFont typeface="Epilogue"/>
              <a:buChar char="•"/>
            </a:pPr>
            <a:r>
              <a:rPr lang="en-US" sz="1500">
                <a:solidFill>
                  <a:srgbClr val="5B6071"/>
                </a:solidFill>
                <a:latin typeface="Epilogue"/>
                <a:ea typeface="Epilogue"/>
                <a:cs typeface="Epilogue"/>
                <a:sym typeface="Epilogue"/>
              </a:rPr>
              <a:t>Financial indicators including recurring monthly subscription status and tenure-based churn labels.</a:t>
            </a:r>
            <a:endParaRPr sz="1500">
              <a:solidFill>
                <a:srgbClr val="5B6071"/>
              </a:solidFill>
              <a:latin typeface="Epilogue"/>
              <a:ea typeface="Epilogue"/>
              <a:cs typeface="Epilogue"/>
              <a:sym typeface="Epilog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4"/>
          <p:cNvSpPr/>
          <p:nvPr/>
        </p:nvSpPr>
        <p:spPr>
          <a:xfrm>
            <a:off x="793790" y="644247"/>
            <a:ext cx="5387100" cy="6735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4200"/>
              <a:buFont typeface="Fraunces"/>
              <a:buNone/>
            </a:pPr>
            <a:r>
              <a:rPr b="0" i="0" lang="en-US" sz="4200" u="none" cap="none" strike="noStrike">
                <a:solidFill>
                  <a:srgbClr val="000000"/>
                </a:solidFill>
                <a:latin typeface="Fraunces"/>
                <a:ea typeface="Fraunces"/>
                <a:cs typeface="Fraunces"/>
                <a:sym typeface="Fraunces"/>
              </a:rPr>
              <a:t>Context &amp; Insights</a:t>
            </a:r>
            <a:endParaRPr b="0" i="0" sz="4200" u="none" cap="none" strike="noStrike"/>
          </a:p>
        </p:txBody>
      </p:sp>
      <p:sp>
        <p:nvSpPr>
          <p:cNvPr id="214" name="Google Shape;214;p44"/>
          <p:cNvSpPr/>
          <p:nvPr/>
        </p:nvSpPr>
        <p:spPr>
          <a:xfrm>
            <a:off x="793790" y="1748552"/>
            <a:ext cx="6413700" cy="2638200"/>
          </a:xfrm>
          <a:prstGeom prst="roundRect">
            <a:avLst>
              <a:gd fmla="val 1225" name="adj"/>
            </a:avLst>
          </a:prstGeom>
          <a:solidFill>
            <a:srgbClr val="FFFCFA"/>
          </a:solidFill>
          <a:ln cap="flat" cmpd="sng" w="30475">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4"/>
          <p:cNvSpPr/>
          <p:nvPr/>
        </p:nvSpPr>
        <p:spPr>
          <a:xfrm>
            <a:off x="824270" y="1779032"/>
            <a:ext cx="6352800" cy="6465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6" name="Google Shape;216;p44"/>
          <p:cNvPicPr preferRelativeResize="0"/>
          <p:nvPr/>
        </p:nvPicPr>
        <p:blipFill rotWithShape="1">
          <a:blip r:embed="rId3">
            <a:alphaModFix/>
          </a:blip>
          <a:srcRect b="0" l="0" r="0" t="0"/>
          <a:stretch/>
        </p:blipFill>
        <p:spPr>
          <a:xfrm>
            <a:off x="3839051" y="1940600"/>
            <a:ext cx="323136" cy="323136"/>
          </a:xfrm>
          <a:prstGeom prst="rect">
            <a:avLst/>
          </a:prstGeom>
          <a:noFill/>
          <a:ln>
            <a:noFill/>
          </a:ln>
        </p:spPr>
      </p:pic>
      <p:sp>
        <p:nvSpPr>
          <p:cNvPr id="217" name="Google Shape;217;p44"/>
          <p:cNvSpPr/>
          <p:nvPr/>
        </p:nvSpPr>
        <p:spPr>
          <a:xfrm>
            <a:off x="1039654" y="2640806"/>
            <a:ext cx="26937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5B6071"/>
              </a:buClr>
              <a:buSzPts val="2100"/>
              <a:buFont typeface="Fraunces"/>
              <a:buNone/>
            </a:pPr>
            <a:r>
              <a:rPr b="0" i="0" lang="en-US" sz="2100" u="none" cap="none" strike="noStrike">
                <a:solidFill>
                  <a:srgbClr val="5B6071"/>
                </a:solidFill>
                <a:latin typeface="Fraunces"/>
                <a:ea typeface="Fraunces"/>
                <a:cs typeface="Fraunces"/>
                <a:sym typeface="Fraunces"/>
              </a:rPr>
              <a:t>What We Know</a:t>
            </a:r>
            <a:endParaRPr b="0" i="0" sz="2100" u="none" cap="none" strike="noStrike"/>
          </a:p>
        </p:txBody>
      </p:sp>
      <p:sp>
        <p:nvSpPr>
          <p:cNvPr id="218" name="Google Shape;218;p44"/>
          <p:cNvSpPr/>
          <p:nvPr/>
        </p:nvSpPr>
        <p:spPr>
          <a:xfrm>
            <a:off x="1039654" y="3106579"/>
            <a:ext cx="5922000" cy="1034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5B6071"/>
              </a:buClr>
              <a:buSzPts val="1650"/>
              <a:buFont typeface="Epilogue"/>
              <a:buNone/>
            </a:pPr>
            <a:r>
              <a:rPr b="0" i="0" lang="en-US" sz="1650" u="none" cap="none" strike="noStrike">
                <a:solidFill>
                  <a:srgbClr val="5B6071"/>
                </a:solidFill>
                <a:latin typeface="Epilogue"/>
                <a:ea typeface="Epilogue"/>
                <a:cs typeface="Epilogue"/>
                <a:sym typeface="Epilogue"/>
              </a:rPr>
              <a:t>The first three months are highly volatile. Users remaining beyond this window are familiar with the platform and see clear product value.</a:t>
            </a:r>
            <a:endParaRPr b="0" i="0" sz="1650" u="none" cap="none" strike="noStrike"/>
          </a:p>
        </p:txBody>
      </p:sp>
      <p:sp>
        <p:nvSpPr>
          <p:cNvPr id="219" name="Google Shape;219;p44"/>
          <p:cNvSpPr/>
          <p:nvPr/>
        </p:nvSpPr>
        <p:spPr>
          <a:xfrm>
            <a:off x="7422833" y="1748552"/>
            <a:ext cx="6413700" cy="2638200"/>
          </a:xfrm>
          <a:prstGeom prst="roundRect">
            <a:avLst>
              <a:gd fmla="val 1225" name="adj"/>
            </a:avLst>
          </a:prstGeom>
          <a:solidFill>
            <a:srgbClr val="FFFCFA"/>
          </a:solidFill>
          <a:ln cap="flat" cmpd="sng" w="30475">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4"/>
          <p:cNvSpPr/>
          <p:nvPr/>
        </p:nvSpPr>
        <p:spPr>
          <a:xfrm>
            <a:off x="7453312" y="1779032"/>
            <a:ext cx="6352800" cy="6465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1" name="Google Shape;221;p44"/>
          <p:cNvPicPr preferRelativeResize="0"/>
          <p:nvPr/>
        </p:nvPicPr>
        <p:blipFill rotWithShape="1">
          <a:blip r:embed="rId4">
            <a:alphaModFix/>
          </a:blip>
          <a:srcRect b="0" l="0" r="0" t="0"/>
          <a:stretch/>
        </p:blipFill>
        <p:spPr>
          <a:xfrm>
            <a:off x="10468094" y="1940600"/>
            <a:ext cx="323136" cy="323136"/>
          </a:xfrm>
          <a:prstGeom prst="rect">
            <a:avLst/>
          </a:prstGeom>
          <a:noFill/>
          <a:ln>
            <a:noFill/>
          </a:ln>
        </p:spPr>
      </p:pic>
      <p:sp>
        <p:nvSpPr>
          <p:cNvPr id="222" name="Google Shape;222;p44"/>
          <p:cNvSpPr/>
          <p:nvPr/>
        </p:nvSpPr>
        <p:spPr>
          <a:xfrm>
            <a:off x="7668697" y="2640806"/>
            <a:ext cx="26937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5B6071"/>
              </a:buClr>
              <a:buSzPts val="2100"/>
              <a:buFont typeface="Fraunces"/>
              <a:buNone/>
            </a:pPr>
            <a:r>
              <a:rPr b="0" i="0" lang="en-US" sz="2100" u="none" cap="none" strike="noStrike">
                <a:solidFill>
                  <a:srgbClr val="5B6071"/>
                </a:solidFill>
                <a:latin typeface="Fraunces"/>
                <a:ea typeface="Fraunces"/>
                <a:cs typeface="Fraunces"/>
                <a:sym typeface="Fraunces"/>
              </a:rPr>
              <a:t>Assumptions</a:t>
            </a:r>
            <a:endParaRPr b="0" i="0" sz="2100" u="none" cap="none" strike="noStrike"/>
          </a:p>
        </p:txBody>
      </p:sp>
      <p:sp>
        <p:nvSpPr>
          <p:cNvPr id="223" name="Google Shape;223;p44"/>
          <p:cNvSpPr/>
          <p:nvPr/>
        </p:nvSpPr>
        <p:spPr>
          <a:xfrm>
            <a:off x="7668697" y="3106579"/>
            <a:ext cx="5922000" cy="1034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5B6071"/>
              </a:buClr>
              <a:buSzPts val="1650"/>
              <a:buFont typeface="Epilogue"/>
              <a:buNone/>
            </a:pPr>
            <a:r>
              <a:rPr b="0" i="0" lang="en-US" sz="1650" u="none" cap="none" strike="noStrike">
                <a:solidFill>
                  <a:srgbClr val="5B6071"/>
                </a:solidFill>
                <a:latin typeface="Epilogue"/>
                <a:ea typeface="Epilogue"/>
                <a:cs typeface="Epilogue"/>
                <a:sym typeface="Epilogue"/>
              </a:rPr>
              <a:t>Long-tenured users have established routines. Their disengagement reflects a meaningful drift, not typical onboarding noise.</a:t>
            </a:r>
            <a:endParaRPr b="0" i="0" sz="1650" u="none" cap="none" strike="noStrike"/>
          </a:p>
        </p:txBody>
      </p:sp>
      <p:sp>
        <p:nvSpPr>
          <p:cNvPr id="224" name="Google Shape;224;p44"/>
          <p:cNvSpPr/>
          <p:nvPr/>
        </p:nvSpPr>
        <p:spPr>
          <a:xfrm>
            <a:off x="793790" y="4602242"/>
            <a:ext cx="6413700" cy="2983200"/>
          </a:xfrm>
          <a:prstGeom prst="roundRect">
            <a:avLst>
              <a:gd fmla="val 1084" name="adj"/>
            </a:avLst>
          </a:prstGeom>
          <a:solidFill>
            <a:srgbClr val="FFFCFA"/>
          </a:solidFill>
          <a:ln cap="flat" cmpd="sng" w="30475">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4"/>
          <p:cNvSpPr/>
          <p:nvPr/>
        </p:nvSpPr>
        <p:spPr>
          <a:xfrm>
            <a:off x="824270" y="4632722"/>
            <a:ext cx="6352800" cy="6465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6" name="Google Shape;226;p44"/>
          <p:cNvPicPr preferRelativeResize="0"/>
          <p:nvPr/>
        </p:nvPicPr>
        <p:blipFill rotWithShape="1">
          <a:blip r:embed="rId5">
            <a:alphaModFix/>
          </a:blip>
          <a:srcRect b="0" l="0" r="0" t="0"/>
          <a:stretch/>
        </p:blipFill>
        <p:spPr>
          <a:xfrm>
            <a:off x="3839051" y="4794290"/>
            <a:ext cx="323136" cy="323136"/>
          </a:xfrm>
          <a:prstGeom prst="rect">
            <a:avLst/>
          </a:prstGeom>
          <a:noFill/>
          <a:ln>
            <a:noFill/>
          </a:ln>
        </p:spPr>
      </p:pic>
      <p:sp>
        <p:nvSpPr>
          <p:cNvPr id="227" name="Google Shape;227;p44"/>
          <p:cNvSpPr/>
          <p:nvPr/>
        </p:nvSpPr>
        <p:spPr>
          <a:xfrm>
            <a:off x="1039654" y="5494496"/>
            <a:ext cx="27867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5B6071"/>
              </a:buClr>
              <a:buSzPts val="2100"/>
              <a:buFont typeface="Fraunces"/>
              <a:buNone/>
            </a:pPr>
            <a:r>
              <a:rPr b="0" i="0" lang="en-US" sz="2100" u="none" cap="none" strike="noStrike">
                <a:solidFill>
                  <a:srgbClr val="5B6071"/>
                </a:solidFill>
                <a:latin typeface="Fraunces"/>
                <a:ea typeface="Fraunces"/>
                <a:cs typeface="Fraunces"/>
                <a:sym typeface="Fraunces"/>
              </a:rPr>
              <a:t>Validated Hypotheses</a:t>
            </a:r>
            <a:endParaRPr b="0" i="0" sz="2100" u="none" cap="none" strike="noStrike"/>
          </a:p>
        </p:txBody>
      </p:sp>
      <p:sp>
        <p:nvSpPr>
          <p:cNvPr id="228" name="Google Shape;228;p44"/>
          <p:cNvSpPr/>
          <p:nvPr/>
        </p:nvSpPr>
        <p:spPr>
          <a:xfrm>
            <a:off x="1039654" y="5960269"/>
            <a:ext cx="5922000" cy="1034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5B6071"/>
              </a:buClr>
              <a:buSzPts val="1650"/>
              <a:buFont typeface="Epilogue"/>
              <a:buNone/>
            </a:pPr>
            <a:r>
              <a:rPr b="0" i="0" lang="en-US" sz="1650" u="none" cap="none" strike="noStrike">
                <a:solidFill>
                  <a:srgbClr val="5B6071"/>
                </a:solidFill>
                <a:latin typeface="Epilogue"/>
                <a:ea typeface="Epilogue"/>
                <a:cs typeface="Epilogue"/>
                <a:sym typeface="Epilogue"/>
              </a:rPr>
              <a:t>Oura’s premium user base values personalization and responds positively to tailored experiences. This was confirmed by churn benchmarks and user feedback.</a:t>
            </a:r>
            <a:endParaRPr b="0" i="0" sz="1650" u="none" cap="none" strike="noStrike"/>
          </a:p>
        </p:txBody>
      </p:sp>
      <p:sp>
        <p:nvSpPr>
          <p:cNvPr id="229" name="Google Shape;229;p44"/>
          <p:cNvSpPr/>
          <p:nvPr/>
        </p:nvSpPr>
        <p:spPr>
          <a:xfrm>
            <a:off x="7422833" y="4602242"/>
            <a:ext cx="6413700" cy="2983200"/>
          </a:xfrm>
          <a:prstGeom prst="roundRect">
            <a:avLst>
              <a:gd fmla="val 1084" name="adj"/>
            </a:avLst>
          </a:prstGeom>
          <a:solidFill>
            <a:srgbClr val="FFFCFA"/>
          </a:solidFill>
          <a:ln cap="flat" cmpd="sng" w="30475">
            <a:solidFill>
              <a:srgbClr val="2F4A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4"/>
          <p:cNvSpPr/>
          <p:nvPr/>
        </p:nvSpPr>
        <p:spPr>
          <a:xfrm>
            <a:off x="7453312" y="4632722"/>
            <a:ext cx="6352800" cy="646500"/>
          </a:xfrm>
          <a:prstGeom prst="rect">
            <a:avLst/>
          </a:prstGeom>
          <a:solidFill>
            <a:srgbClr val="2F4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1" name="Google Shape;231;p44"/>
          <p:cNvPicPr preferRelativeResize="0"/>
          <p:nvPr/>
        </p:nvPicPr>
        <p:blipFill rotWithShape="1">
          <a:blip r:embed="rId6">
            <a:alphaModFix/>
          </a:blip>
          <a:srcRect b="0" l="0" r="0" t="0"/>
          <a:stretch/>
        </p:blipFill>
        <p:spPr>
          <a:xfrm>
            <a:off x="10468094" y="4794290"/>
            <a:ext cx="323136" cy="323136"/>
          </a:xfrm>
          <a:prstGeom prst="rect">
            <a:avLst/>
          </a:prstGeom>
          <a:noFill/>
          <a:ln>
            <a:noFill/>
          </a:ln>
        </p:spPr>
      </p:pic>
      <p:sp>
        <p:nvSpPr>
          <p:cNvPr id="232" name="Google Shape;232;p44"/>
          <p:cNvSpPr/>
          <p:nvPr/>
        </p:nvSpPr>
        <p:spPr>
          <a:xfrm>
            <a:off x="7668697" y="5494496"/>
            <a:ext cx="28659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5B6071"/>
              </a:buClr>
              <a:buSzPts val="2100"/>
              <a:buFont typeface="Fraunces"/>
              <a:buNone/>
            </a:pPr>
            <a:r>
              <a:rPr b="0" i="0" lang="en-US" sz="2100" u="none" cap="none" strike="noStrike">
                <a:solidFill>
                  <a:srgbClr val="5B6071"/>
                </a:solidFill>
                <a:latin typeface="Fraunces"/>
                <a:ea typeface="Fraunces"/>
                <a:cs typeface="Fraunces"/>
                <a:sym typeface="Fraunces"/>
              </a:rPr>
              <a:t>Insights &amp; Constraints</a:t>
            </a:r>
            <a:endParaRPr b="0" i="0" sz="2100" u="none" cap="none" strike="noStrike"/>
          </a:p>
        </p:txBody>
      </p:sp>
      <p:sp>
        <p:nvSpPr>
          <p:cNvPr id="233" name="Google Shape;233;p44"/>
          <p:cNvSpPr/>
          <p:nvPr/>
        </p:nvSpPr>
        <p:spPr>
          <a:xfrm>
            <a:off x="7668697" y="5960269"/>
            <a:ext cx="5922000" cy="137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5B6071"/>
              </a:buClr>
              <a:buSzPts val="1650"/>
              <a:buFont typeface="Epilogue"/>
              <a:buNone/>
            </a:pPr>
            <a:r>
              <a:rPr b="0" i="0" lang="en-US" sz="1650" u="none" cap="none" strike="noStrike">
                <a:solidFill>
                  <a:srgbClr val="5B6071"/>
                </a:solidFill>
                <a:latin typeface="Epilogue"/>
                <a:ea typeface="Epilogue"/>
                <a:cs typeface="Epilogue"/>
                <a:sym typeface="Epilogue"/>
              </a:rPr>
              <a:t>Personalized, timely communication is key to reducing disengagement. We approximated Oura-specific behavioral data by merging demographic patterns due to public dataset limitations.</a:t>
            </a:r>
            <a:endParaRPr b="0" i="0" sz="16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5"/>
          <p:cNvSpPr/>
          <p:nvPr/>
        </p:nvSpPr>
        <p:spPr>
          <a:xfrm>
            <a:off x="793790" y="678299"/>
            <a:ext cx="6316200" cy="4608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Stakeholders &amp; Projected Outcomes</a:t>
            </a:r>
            <a:endParaRPr b="0" i="0" sz="2900" u="none" cap="none" strike="noStrike"/>
          </a:p>
        </p:txBody>
      </p:sp>
      <p:sp>
        <p:nvSpPr>
          <p:cNvPr id="240" name="Google Shape;240;p45"/>
          <p:cNvSpPr/>
          <p:nvPr/>
        </p:nvSpPr>
        <p:spPr>
          <a:xfrm>
            <a:off x="793790" y="1433870"/>
            <a:ext cx="13042800" cy="589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5B6071"/>
              </a:buClr>
              <a:buSzPts val="1450"/>
              <a:buFont typeface="Epilogue"/>
              <a:buNone/>
            </a:pPr>
            <a:r>
              <a:rPr b="0" i="0" lang="en-US" sz="1450" u="none" cap="none" strike="noStrike">
                <a:solidFill>
                  <a:srgbClr val="5B6071"/>
                </a:solidFill>
                <a:latin typeface="Epilogue"/>
                <a:ea typeface="Epilogue"/>
                <a:cs typeface="Epilogue"/>
                <a:sym typeface="Epilogue"/>
              </a:rPr>
              <a:t>By developing a dashboard that pinpoints which cohorts are most responsive to the personalized three-month highlight reel, </a:t>
            </a:r>
            <a:endParaRPr b="0" i="0" sz="1450" u="none" cap="none" strike="noStrike">
              <a:solidFill>
                <a:srgbClr val="5B6071"/>
              </a:solidFill>
              <a:latin typeface="Epilogue"/>
              <a:ea typeface="Epilogue"/>
              <a:cs typeface="Epilogue"/>
              <a:sym typeface="Epilogue"/>
            </a:endParaRPr>
          </a:p>
          <a:p>
            <a:pPr indent="0" lvl="0" marL="0" marR="0" rtl="0" algn="l">
              <a:lnSpc>
                <a:spcPct val="158620"/>
              </a:lnSpc>
              <a:spcBef>
                <a:spcPts val="0"/>
              </a:spcBef>
              <a:spcAft>
                <a:spcPts val="0"/>
              </a:spcAft>
              <a:buClr>
                <a:srgbClr val="5B6071"/>
              </a:buClr>
              <a:buSzPts val="1450"/>
              <a:buFont typeface="Epilogue"/>
              <a:buNone/>
            </a:pPr>
            <a:r>
              <a:rPr b="1" i="0" lang="en-US" sz="1450" u="none" cap="none" strike="noStrike">
                <a:solidFill>
                  <a:srgbClr val="5B6071"/>
                </a:solidFill>
                <a:latin typeface="Epilogue"/>
                <a:ea typeface="Epilogue"/>
                <a:cs typeface="Epilogue"/>
                <a:sym typeface="Epilogue"/>
              </a:rPr>
              <a:t>Marketing and Product teams</a:t>
            </a:r>
            <a:r>
              <a:rPr b="0" i="0" lang="en-US" sz="1450" u="none" cap="none" strike="noStrike">
                <a:solidFill>
                  <a:srgbClr val="5B6071"/>
                </a:solidFill>
                <a:latin typeface="Epilogue"/>
                <a:ea typeface="Epilogue"/>
                <a:cs typeface="Epilogue"/>
                <a:sym typeface="Epilogue"/>
              </a:rPr>
              <a:t> will gain a clear foundation for expanding this strategy and increasing long-term retention and engagement.</a:t>
            </a:r>
            <a:endParaRPr b="0" i="0" sz="1450" u="none" cap="none" strike="noStrike"/>
          </a:p>
        </p:txBody>
      </p:sp>
      <p:sp>
        <p:nvSpPr>
          <p:cNvPr id="241" name="Google Shape;241;p45"/>
          <p:cNvSpPr/>
          <p:nvPr/>
        </p:nvSpPr>
        <p:spPr>
          <a:xfrm>
            <a:off x="793790" y="2387284"/>
            <a:ext cx="13042800" cy="589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5B6071"/>
              </a:buClr>
              <a:buSzPts val="1450"/>
              <a:buFont typeface="Epilogue"/>
              <a:buNone/>
            </a:pPr>
            <a:r>
              <a:rPr b="0" i="0" lang="en-US" sz="1450" u="none" cap="none" strike="noStrike">
                <a:solidFill>
                  <a:srgbClr val="5B6071"/>
                </a:solidFill>
                <a:latin typeface="Epilogue"/>
                <a:ea typeface="Epilogue"/>
                <a:cs typeface="Epilogue"/>
                <a:sym typeface="Epilogue"/>
              </a:rPr>
              <a:t>They will be able to test </a:t>
            </a:r>
            <a:r>
              <a:rPr b="1" i="0" lang="en-US" sz="1450" u="none" cap="none" strike="noStrike">
                <a:solidFill>
                  <a:srgbClr val="5B6071"/>
                </a:solidFill>
                <a:latin typeface="Epilogue"/>
                <a:ea typeface="Epilogue"/>
                <a:cs typeface="Epilogue"/>
                <a:sym typeface="Epilogue"/>
              </a:rPr>
              <a:t>additional touchpoints</a:t>
            </a:r>
            <a:r>
              <a:rPr b="0" i="0" lang="en-US" sz="1450" u="none" cap="none" strike="noStrike">
                <a:solidFill>
                  <a:srgbClr val="5B6071"/>
                </a:solidFill>
                <a:latin typeface="Epilogue"/>
                <a:ea typeface="Epilogue"/>
                <a:cs typeface="Epilogue"/>
                <a:sym typeface="Epilogue"/>
              </a:rPr>
              <a:t> like </a:t>
            </a:r>
            <a:r>
              <a:rPr b="1" i="0" lang="en-US" sz="1450" u="none" cap="none" strike="noStrike">
                <a:solidFill>
                  <a:srgbClr val="5B6071"/>
                </a:solidFill>
                <a:latin typeface="Epilogue"/>
                <a:ea typeface="Epilogue"/>
                <a:cs typeface="Epilogue"/>
                <a:sym typeface="Epilogue"/>
              </a:rPr>
              <a:t>six-month, nine-month, and annual recaps</a:t>
            </a:r>
            <a:r>
              <a:rPr b="0" i="0" lang="en-US" sz="1450" u="none" cap="none" strike="noStrike">
                <a:solidFill>
                  <a:srgbClr val="5B6071"/>
                </a:solidFill>
                <a:latin typeface="Epilogue"/>
                <a:ea typeface="Epilogue"/>
                <a:cs typeface="Epilogue"/>
                <a:sym typeface="Epilogue"/>
              </a:rPr>
              <a:t>, compare responsiveness across activity personas, and refine personalization based on which groups engage most. </a:t>
            </a:r>
            <a:endParaRPr b="0" i="0" sz="1450" u="none" cap="none" strike="noStrike">
              <a:solidFill>
                <a:srgbClr val="5B6071"/>
              </a:solidFill>
              <a:latin typeface="Epilogue"/>
              <a:ea typeface="Epilogue"/>
              <a:cs typeface="Epilogue"/>
              <a:sym typeface="Epilogue"/>
            </a:endParaRPr>
          </a:p>
          <a:p>
            <a:pPr indent="0" lvl="0" marL="0" marR="0" rtl="0" algn="l">
              <a:lnSpc>
                <a:spcPct val="158620"/>
              </a:lnSpc>
              <a:spcBef>
                <a:spcPts val="0"/>
              </a:spcBef>
              <a:spcAft>
                <a:spcPts val="0"/>
              </a:spcAft>
              <a:buClr>
                <a:srgbClr val="5B6071"/>
              </a:buClr>
              <a:buSzPts val="1450"/>
              <a:buFont typeface="Epilogue"/>
              <a:buNone/>
            </a:pPr>
            <a:r>
              <a:t/>
            </a:r>
            <a:endParaRPr sz="1450">
              <a:solidFill>
                <a:srgbClr val="5B6071"/>
              </a:solidFill>
              <a:latin typeface="Epilogue"/>
              <a:ea typeface="Epilogue"/>
              <a:cs typeface="Epilogue"/>
              <a:sym typeface="Epilogue"/>
            </a:endParaRPr>
          </a:p>
          <a:p>
            <a:pPr indent="0" lvl="0" marL="0" marR="0" rtl="0" algn="l">
              <a:lnSpc>
                <a:spcPct val="158620"/>
              </a:lnSpc>
              <a:spcBef>
                <a:spcPts val="0"/>
              </a:spcBef>
              <a:spcAft>
                <a:spcPts val="0"/>
              </a:spcAft>
              <a:buClr>
                <a:srgbClr val="5B6071"/>
              </a:buClr>
              <a:buSzPts val="1450"/>
              <a:buFont typeface="Epilogue"/>
              <a:buNone/>
            </a:pPr>
            <a:r>
              <a:t/>
            </a:r>
            <a:endParaRPr sz="1450">
              <a:solidFill>
                <a:srgbClr val="5B6071"/>
              </a:solidFill>
              <a:latin typeface="Epilogue"/>
              <a:ea typeface="Epilogue"/>
              <a:cs typeface="Epilogue"/>
              <a:sym typeface="Epilogue"/>
            </a:endParaRPr>
          </a:p>
        </p:txBody>
      </p:sp>
      <p:sp>
        <p:nvSpPr>
          <p:cNvPr id="242" name="Google Shape;242;p45"/>
          <p:cNvSpPr/>
          <p:nvPr/>
        </p:nvSpPr>
        <p:spPr>
          <a:xfrm>
            <a:off x="793790" y="3340698"/>
            <a:ext cx="13042800" cy="589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5B6071"/>
              </a:buClr>
              <a:buSzPts val="1450"/>
              <a:buFont typeface="Epilogue"/>
              <a:buNone/>
            </a:pPr>
            <a:r>
              <a:rPr b="1" i="0" lang="en-US" sz="1450" u="none" cap="none" strike="noStrike">
                <a:solidFill>
                  <a:srgbClr val="5B6071"/>
                </a:solidFill>
                <a:latin typeface="Epilogue"/>
                <a:ea typeface="Epilogue"/>
                <a:cs typeface="Epilogue"/>
                <a:sym typeface="Epilogue"/>
              </a:rPr>
              <a:t>Early feedback suggests meaningful differences between personas</a:t>
            </a:r>
            <a:r>
              <a:rPr b="0" i="0" lang="en-US" sz="1450" u="none" cap="none" strike="noStrike">
                <a:solidFill>
                  <a:srgbClr val="5B6071"/>
                </a:solidFill>
                <a:latin typeface="Epilogue"/>
                <a:ea typeface="Epilogue"/>
                <a:cs typeface="Epilogue"/>
                <a:sym typeface="Epilogue"/>
              </a:rPr>
              <a:t>, such as runners versus cyclists, underscoring that Oura’s customer base contains distinct behavioral profiles that can be activated through tailored engagement.</a:t>
            </a:r>
            <a:endParaRPr b="0" i="0" sz="1450" u="none" cap="none" strike="noStrike"/>
          </a:p>
        </p:txBody>
      </p:sp>
      <p:sp>
        <p:nvSpPr>
          <p:cNvPr id="243" name="Google Shape;243;p45"/>
          <p:cNvSpPr/>
          <p:nvPr/>
        </p:nvSpPr>
        <p:spPr>
          <a:xfrm>
            <a:off x="793790" y="3700224"/>
            <a:ext cx="13042800" cy="2949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SzPts val="1450"/>
              <a:buFont typeface="Arial"/>
              <a:buNone/>
            </a:pPr>
            <a:r>
              <a:t/>
            </a:r>
            <a:endParaRPr b="0" i="0" sz="1450" u="none" cap="none" strike="noStrike"/>
          </a:p>
        </p:txBody>
      </p:sp>
      <p:pic>
        <p:nvPicPr>
          <p:cNvPr descr="preencoded.png" id="244" name="Google Shape;244;p45"/>
          <p:cNvPicPr preferRelativeResize="0"/>
          <p:nvPr/>
        </p:nvPicPr>
        <p:blipFill rotWithShape="1">
          <a:blip r:embed="rId3">
            <a:alphaModFix/>
          </a:blip>
          <a:srcRect b="0" l="0" r="0" t="0"/>
          <a:stretch/>
        </p:blipFill>
        <p:spPr>
          <a:xfrm>
            <a:off x="1335974" y="4579431"/>
            <a:ext cx="1883926" cy="1883926"/>
          </a:xfrm>
          <a:prstGeom prst="rect">
            <a:avLst/>
          </a:prstGeom>
          <a:noFill/>
          <a:ln>
            <a:noFill/>
          </a:ln>
        </p:spPr>
      </p:pic>
      <p:sp>
        <p:nvSpPr>
          <p:cNvPr id="245" name="Google Shape;245;p45"/>
          <p:cNvSpPr/>
          <p:nvPr/>
        </p:nvSpPr>
        <p:spPr>
          <a:xfrm>
            <a:off x="1356453" y="6629211"/>
            <a:ext cx="1842900" cy="230400"/>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Alyssa DiMaria </a:t>
            </a:r>
            <a:endParaRPr b="0" i="0" sz="1450" u="none" cap="none" strike="noStrike"/>
          </a:p>
        </p:txBody>
      </p:sp>
      <p:sp>
        <p:nvSpPr>
          <p:cNvPr id="246" name="Google Shape;246;p45"/>
          <p:cNvSpPr/>
          <p:nvPr/>
        </p:nvSpPr>
        <p:spPr>
          <a:xfrm>
            <a:off x="782453" y="7006997"/>
            <a:ext cx="2991000" cy="235800"/>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Head of Lifecycle Marketing</a:t>
            </a:r>
            <a:endParaRPr b="0" i="0" sz="1150" u="none" cap="none" strike="noStrike"/>
          </a:p>
        </p:txBody>
      </p:sp>
      <p:pic>
        <p:nvPicPr>
          <p:cNvPr descr="preencoded.png" id="247" name="Google Shape;247;p45"/>
          <p:cNvPicPr preferRelativeResize="0"/>
          <p:nvPr/>
        </p:nvPicPr>
        <p:blipFill rotWithShape="1">
          <a:blip r:embed="rId4">
            <a:alphaModFix/>
          </a:blip>
          <a:srcRect b="0" l="0" r="0" t="0"/>
          <a:stretch/>
        </p:blipFill>
        <p:spPr>
          <a:xfrm>
            <a:off x="4664008" y="4579431"/>
            <a:ext cx="1944052" cy="1944052"/>
          </a:xfrm>
          <a:prstGeom prst="rect">
            <a:avLst/>
          </a:prstGeom>
          <a:noFill/>
          <a:ln>
            <a:noFill/>
          </a:ln>
        </p:spPr>
      </p:pic>
      <p:sp>
        <p:nvSpPr>
          <p:cNvPr id="248" name="Google Shape;248;p45"/>
          <p:cNvSpPr/>
          <p:nvPr/>
        </p:nvSpPr>
        <p:spPr>
          <a:xfrm>
            <a:off x="4714611" y="6689338"/>
            <a:ext cx="1842900" cy="230400"/>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Brynn Harrington</a:t>
            </a:r>
            <a:endParaRPr b="0" i="0" sz="1450" u="none" cap="none" strike="noStrike"/>
          </a:p>
        </p:txBody>
      </p:sp>
      <p:sp>
        <p:nvSpPr>
          <p:cNvPr id="249" name="Google Shape;249;p45"/>
          <p:cNvSpPr/>
          <p:nvPr/>
        </p:nvSpPr>
        <p:spPr>
          <a:xfrm>
            <a:off x="4140611" y="7067123"/>
            <a:ext cx="2991000" cy="235800"/>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Product Marketing Leader</a:t>
            </a:r>
            <a:endParaRPr b="0" i="0" sz="1150" u="none" cap="none" strike="noStrike"/>
          </a:p>
        </p:txBody>
      </p:sp>
      <p:sp>
        <p:nvSpPr>
          <p:cNvPr id="250" name="Google Shape;250;p45"/>
          <p:cNvSpPr/>
          <p:nvPr/>
        </p:nvSpPr>
        <p:spPr>
          <a:xfrm>
            <a:off x="4140611" y="7435503"/>
            <a:ext cx="29910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SzPts val="1150"/>
              <a:buFont typeface="Arial"/>
              <a:buNone/>
            </a:pPr>
            <a:r>
              <a:t/>
            </a:r>
            <a:endParaRPr b="0" i="0" sz="1150" u="none" cap="none" strike="noStrike"/>
          </a:p>
        </p:txBody>
      </p:sp>
      <p:pic>
        <p:nvPicPr>
          <p:cNvPr descr="preencoded.png" id="251" name="Google Shape;251;p45"/>
          <p:cNvPicPr preferRelativeResize="0"/>
          <p:nvPr/>
        </p:nvPicPr>
        <p:blipFill rotWithShape="1">
          <a:blip r:embed="rId5">
            <a:alphaModFix/>
          </a:blip>
          <a:srcRect b="0" l="0" r="0" t="0"/>
          <a:stretch/>
        </p:blipFill>
        <p:spPr>
          <a:xfrm>
            <a:off x="8042050" y="4579431"/>
            <a:ext cx="1904405" cy="1904405"/>
          </a:xfrm>
          <a:prstGeom prst="rect">
            <a:avLst/>
          </a:prstGeom>
          <a:noFill/>
          <a:ln>
            <a:noFill/>
          </a:ln>
        </p:spPr>
      </p:pic>
      <p:sp>
        <p:nvSpPr>
          <p:cNvPr id="252" name="Google Shape;252;p45"/>
          <p:cNvSpPr/>
          <p:nvPr/>
        </p:nvSpPr>
        <p:spPr>
          <a:xfrm>
            <a:off x="8072769" y="6649690"/>
            <a:ext cx="1842900" cy="230400"/>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Verneri Jaamuru</a:t>
            </a:r>
            <a:endParaRPr b="0" i="0" sz="1450" u="none" cap="none" strike="noStrike"/>
          </a:p>
        </p:txBody>
      </p:sp>
      <p:sp>
        <p:nvSpPr>
          <p:cNvPr id="253" name="Google Shape;253;p45"/>
          <p:cNvSpPr/>
          <p:nvPr/>
        </p:nvSpPr>
        <p:spPr>
          <a:xfrm>
            <a:off x="7498768" y="7027475"/>
            <a:ext cx="2991000" cy="235800"/>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Senior Product Marketing</a:t>
            </a:r>
            <a:endParaRPr b="0" i="0" sz="1150" u="none" cap="none" strike="noStrike"/>
          </a:p>
        </p:txBody>
      </p:sp>
      <p:pic>
        <p:nvPicPr>
          <p:cNvPr descr="preencoded.png" id="254" name="Google Shape;254;p45"/>
          <p:cNvPicPr preferRelativeResize="0"/>
          <p:nvPr/>
        </p:nvPicPr>
        <p:blipFill rotWithShape="1">
          <a:blip r:embed="rId6">
            <a:alphaModFix/>
          </a:blip>
          <a:srcRect b="0" l="0" r="0" t="0"/>
          <a:stretch/>
        </p:blipFill>
        <p:spPr>
          <a:xfrm>
            <a:off x="11380325" y="4579431"/>
            <a:ext cx="1944052" cy="1944052"/>
          </a:xfrm>
          <a:prstGeom prst="rect">
            <a:avLst/>
          </a:prstGeom>
          <a:noFill/>
          <a:ln>
            <a:noFill/>
          </a:ln>
        </p:spPr>
      </p:pic>
      <p:sp>
        <p:nvSpPr>
          <p:cNvPr id="255" name="Google Shape;255;p45"/>
          <p:cNvSpPr/>
          <p:nvPr/>
        </p:nvSpPr>
        <p:spPr>
          <a:xfrm>
            <a:off x="11430926" y="6689338"/>
            <a:ext cx="1842900" cy="230400"/>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000000"/>
              </a:buClr>
              <a:buSzPts val="1450"/>
              <a:buFont typeface="Fraunces"/>
              <a:buNone/>
            </a:pPr>
            <a:r>
              <a:rPr b="0" i="0" lang="en-US" sz="1450" u="none" cap="none" strike="noStrike">
                <a:solidFill>
                  <a:srgbClr val="000000"/>
                </a:solidFill>
                <a:latin typeface="Fraunces"/>
                <a:ea typeface="Fraunces"/>
                <a:cs typeface="Fraunces"/>
                <a:sym typeface="Fraunces"/>
              </a:rPr>
              <a:t>Yvonne Kim </a:t>
            </a:r>
            <a:endParaRPr b="0" i="0" sz="1450" u="none" cap="none" strike="noStrike"/>
          </a:p>
        </p:txBody>
      </p:sp>
      <p:sp>
        <p:nvSpPr>
          <p:cNvPr id="256" name="Google Shape;256;p45"/>
          <p:cNvSpPr/>
          <p:nvPr/>
        </p:nvSpPr>
        <p:spPr>
          <a:xfrm>
            <a:off x="10856926" y="7067123"/>
            <a:ext cx="2991000" cy="235800"/>
          </a:xfrm>
          <a:prstGeom prst="rect">
            <a:avLst/>
          </a:prstGeom>
          <a:noFill/>
          <a:ln>
            <a:noFill/>
          </a:ln>
        </p:spPr>
        <p:txBody>
          <a:bodyPr anchorCtr="0" anchor="t" bIns="0" lIns="0" spcFirstLastPara="1" rIns="0" wrap="square" tIns="0">
            <a:noAutofit/>
          </a:bodyPr>
          <a:lstStyle/>
          <a:p>
            <a:pPr indent="0" lvl="0" marL="0" marR="0" rtl="0" algn="ctr">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VP of Product</a:t>
            </a:r>
            <a:endParaRPr b="0" i="0" sz="11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preencoded.png" id="262" name="Google Shape;262;p4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63" name="Google Shape;263;p46"/>
          <p:cNvSpPr/>
          <p:nvPr/>
        </p:nvSpPr>
        <p:spPr>
          <a:xfrm>
            <a:off x="6280190" y="3045976"/>
            <a:ext cx="571511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rPr b="0" i="0" lang="en-US" sz="4450" u="none" cap="none" strike="noStrike">
                <a:solidFill>
                  <a:srgbClr val="000000"/>
                </a:solidFill>
                <a:latin typeface="Fraunces"/>
                <a:ea typeface="Fraunces"/>
                <a:cs typeface="Fraunces"/>
                <a:sym typeface="Fraunces"/>
              </a:rPr>
              <a:t>Notification Example</a:t>
            </a:r>
            <a:endParaRPr b="0" i="0" sz="4450" u="none" cap="none" strike="noStrike"/>
          </a:p>
        </p:txBody>
      </p:sp>
      <p:sp>
        <p:nvSpPr>
          <p:cNvPr id="264" name="Google Shape;264;p46"/>
          <p:cNvSpPr/>
          <p:nvPr/>
        </p:nvSpPr>
        <p:spPr>
          <a:xfrm>
            <a:off x="6280190" y="4094917"/>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A personalized 90-day milestone message that celebrates progress, summarizes key trends, and encourages users to explore insights based on their newly established baseline.</a:t>
            </a:r>
            <a:endParaRPr b="0" i="0" sz="17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p:nvPr/>
        </p:nvSpPr>
        <p:spPr>
          <a:xfrm>
            <a:off x="793790" y="788432"/>
            <a:ext cx="4556879"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2900"/>
              <a:buFont typeface="Fraunces"/>
              <a:buNone/>
            </a:pPr>
            <a:r>
              <a:rPr b="0" i="0" lang="en-US" sz="2900" u="none" cap="none" strike="noStrike">
                <a:solidFill>
                  <a:srgbClr val="000000"/>
                </a:solidFill>
                <a:latin typeface="Fraunces"/>
                <a:ea typeface="Fraunces"/>
                <a:cs typeface="Fraunces"/>
                <a:sym typeface="Fraunces"/>
              </a:rPr>
              <a:t>Data Sources </a:t>
            </a:r>
            <a:endParaRPr b="0" i="0" sz="2900" u="none" cap="none" strike="noStrike"/>
          </a:p>
        </p:txBody>
      </p:sp>
      <p:sp>
        <p:nvSpPr>
          <p:cNvPr id="271" name="Google Shape;271;p47"/>
          <p:cNvSpPr/>
          <p:nvPr/>
        </p:nvSpPr>
        <p:spPr>
          <a:xfrm>
            <a:off x="793790" y="1617702"/>
            <a:ext cx="3292673" cy="276344"/>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Fraunces"/>
              <a:buNone/>
            </a:pPr>
            <a:r>
              <a:rPr b="0" i="0" lang="en-US" sz="1700" u="none" cap="none" strike="noStrike">
                <a:solidFill>
                  <a:srgbClr val="000000"/>
                </a:solidFill>
                <a:latin typeface="Fraunces"/>
                <a:ea typeface="Fraunces"/>
                <a:cs typeface="Fraunces"/>
                <a:sym typeface="Fraunces"/>
              </a:rPr>
              <a:t>Synthetic Dataset Construction</a:t>
            </a:r>
            <a:endParaRPr b="0" i="0" sz="1700" u="none" cap="none" strike="noStrike"/>
          </a:p>
        </p:txBody>
      </p:sp>
      <p:sp>
        <p:nvSpPr>
          <p:cNvPr id="272" name="Google Shape;272;p47"/>
          <p:cNvSpPr/>
          <p:nvPr/>
        </p:nvSpPr>
        <p:spPr>
          <a:xfrm>
            <a:off x="793790" y="2041446"/>
            <a:ext cx="6341626" cy="70723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We built a comprehensive synthetic fitness dataset by combining validated patterns from multiple real-world sources including Gym Churn datasets, Endomondo activity logs, and Customer Churn behavioral data.</a:t>
            </a:r>
            <a:endParaRPr b="0" i="0" sz="1150" u="none" cap="none" strike="noStrike"/>
          </a:p>
        </p:txBody>
      </p:sp>
      <p:sp>
        <p:nvSpPr>
          <p:cNvPr id="273" name="Google Shape;273;p47"/>
          <p:cNvSpPr/>
          <p:nvPr/>
        </p:nvSpPr>
        <p:spPr>
          <a:xfrm>
            <a:off x="793790" y="2881313"/>
            <a:ext cx="6341626" cy="70723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The dataset was carefully calibrated to reflect authentic user patterns across activity types, with distinct behaviors for running versus walking, streak maintenance, and realistic inactivity gaps.</a:t>
            </a:r>
            <a:endParaRPr b="0" i="0" sz="1150" u="none" cap="none" strike="noStrike"/>
          </a:p>
        </p:txBody>
      </p:sp>
      <p:pic>
        <p:nvPicPr>
          <p:cNvPr descr="preencoded.png" id="274" name="Google Shape;274;p47"/>
          <p:cNvPicPr preferRelativeResize="0"/>
          <p:nvPr/>
        </p:nvPicPr>
        <p:blipFill rotWithShape="1">
          <a:blip r:embed="rId3">
            <a:alphaModFix/>
          </a:blip>
          <a:srcRect b="0" l="0" r="0" t="0"/>
          <a:stretch/>
        </p:blipFill>
        <p:spPr>
          <a:xfrm>
            <a:off x="9595650" y="0"/>
            <a:ext cx="5034749" cy="8138201"/>
          </a:xfrm>
          <a:prstGeom prst="rect">
            <a:avLst/>
          </a:prstGeom>
          <a:noFill/>
          <a:ln>
            <a:noFill/>
          </a:ln>
        </p:spPr>
      </p:pic>
      <p:sp>
        <p:nvSpPr>
          <p:cNvPr id="275" name="Google Shape;275;p47"/>
          <p:cNvSpPr/>
          <p:nvPr/>
        </p:nvSpPr>
        <p:spPr>
          <a:xfrm>
            <a:off x="571540" y="4280059"/>
            <a:ext cx="4249200" cy="1351200"/>
          </a:xfrm>
          <a:prstGeom prst="roundRect">
            <a:avLst>
              <a:gd fmla="val 4583"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7"/>
          <p:cNvSpPr/>
          <p:nvPr/>
        </p:nvSpPr>
        <p:spPr>
          <a:xfrm>
            <a:off x="734179" y="4442698"/>
            <a:ext cx="20193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Distribution Validation</a:t>
            </a:r>
            <a:endParaRPr b="0" i="0" sz="1450" u="none" cap="none" strike="noStrike"/>
          </a:p>
        </p:txBody>
      </p:sp>
      <p:sp>
        <p:nvSpPr>
          <p:cNvPr id="277" name="Google Shape;277;p47"/>
          <p:cNvSpPr/>
          <p:nvPr/>
        </p:nvSpPr>
        <p:spPr>
          <a:xfrm>
            <a:off x="734179" y="4761428"/>
            <a:ext cx="3924000" cy="7071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All distributions were validated against real-world churn and wearable device datasets to ensure realistic behavioral patterns</a:t>
            </a:r>
            <a:endParaRPr b="0" i="0" sz="1150" u="none" cap="none" strike="noStrike"/>
          </a:p>
        </p:txBody>
      </p:sp>
      <p:sp>
        <p:nvSpPr>
          <p:cNvPr id="278" name="Google Shape;278;p47"/>
          <p:cNvSpPr/>
          <p:nvPr/>
        </p:nvSpPr>
        <p:spPr>
          <a:xfrm>
            <a:off x="571555" y="5931059"/>
            <a:ext cx="4249200" cy="1351200"/>
          </a:xfrm>
          <a:prstGeom prst="roundRect">
            <a:avLst>
              <a:gd fmla="val 4583"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7"/>
          <p:cNvSpPr/>
          <p:nvPr/>
        </p:nvSpPr>
        <p:spPr>
          <a:xfrm>
            <a:off x="734194" y="6093698"/>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Correlation Analysis</a:t>
            </a:r>
            <a:endParaRPr b="0" i="0" sz="1450" u="none" cap="none" strike="noStrike"/>
          </a:p>
        </p:txBody>
      </p:sp>
      <p:sp>
        <p:nvSpPr>
          <p:cNvPr id="280" name="Google Shape;280;p47"/>
          <p:cNvSpPr/>
          <p:nvPr/>
        </p:nvSpPr>
        <p:spPr>
          <a:xfrm>
            <a:off x="734194" y="6412428"/>
            <a:ext cx="3924000" cy="7071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Pairwise correlation structures remain consistent with known churn drivers from academic and industry research</a:t>
            </a:r>
            <a:endParaRPr b="0" i="0" sz="1150" u="none" cap="none" strike="noStrike"/>
          </a:p>
        </p:txBody>
      </p:sp>
      <p:sp>
        <p:nvSpPr>
          <p:cNvPr id="281" name="Google Shape;281;p47"/>
          <p:cNvSpPr/>
          <p:nvPr/>
        </p:nvSpPr>
        <p:spPr>
          <a:xfrm>
            <a:off x="5050420" y="5061234"/>
            <a:ext cx="4249200" cy="1351200"/>
          </a:xfrm>
          <a:prstGeom prst="roundRect">
            <a:avLst>
              <a:gd fmla="val 4583" name="adj"/>
            </a:avLst>
          </a:prstGeom>
          <a:solidFill>
            <a:srgbClr val="FFFCFA"/>
          </a:solidFill>
          <a:ln cap="flat" cmpd="sng" w="15225">
            <a:solidFill>
              <a:srgbClr val="C1C9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7"/>
          <p:cNvSpPr/>
          <p:nvPr/>
        </p:nvSpPr>
        <p:spPr>
          <a:xfrm>
            <a:off x="6142884" y="5238123"/>
            <a:ext cx="1842900" cy="2304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5B6071"/>
              </a:buClr>
              <a:buSzPts val="1450"/>
              <a:buFont typeface="Fraunces"/>
              <a:buNone/>
            </a:pPr>
            <a:r>
              <a:rPr b="0" i="0" lang="en-US" sz="1450" u="none" cap="none" strike="noStrike">
                <a:solidFill>
                  <a:srgbClr val="5B6071"/>
                </a:solidFill>
                <a:latin typeface="Fraunces"/>
                <a:ea typeface="Fraunces"/>
                <a:cs typeface="Fraunces"/>
                <a:sym typeface="Fraunces"/>
              </a:rPr>
              <a:t>Pattern Calibration</a:t>
            </a:r>
            <a:endParaRPr b="0" i="0" sz="1450" u="none" cap="none" strike="noStrike"/>
          </a:p>
        </p:txBody>
      </p:sp>
      <p:sp>
        <p:nvSpPr>
          <p:cNvPr id="283" name="Google Shape;283;p47"/>
          <p:cNvSpPr/>
          <p:nvPr/>
        </p:nvSpPr>
        <p:spPr>
          <a:xfrm>
            <a:off x="5213059" y="5542603"/>
            <a:ext cx="3924000" cy="7071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5B6071"/>
              </a:buClr>
              <a:buSzPts val="1150"/>
              <a:buFont typeface="Epilogue"/>
              <a:buNone/>
            </a:pPr>
            <a:r>
              <a:rPr b="0" i="0" lang="en-US" sz="1150" u="none" cap="none" strike="noStrike">
                <a:solidFill>
                  <a:srgbClr val="5B6071"/>
                </a:solidFill>
                <a:latin typeface="Epilogue"/>
                <a:ea typeface="Epilogue"/>
                <a:cs typeface="Epilogue"/>
                <a:sym typeface="Epilogue"/>
              </a:rPr>
              <a:t>Activity patterns calibrated to match real engagement trajectories including seasonal effects and lifecycle stages</a:t>
            </a:r>
            <a:endParaRPr b="0" i="0" sz="11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p:nvPr/>
        </p:nvSpPr>
        <p:spPr>
          <a:xfrm>
            <a:off x="793790" y="1208365"/>
            <a:ext cx="7577138"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Fraunces"/>
              <a:buNone/>
            </a:pPr>
            <a:r>
              <a:rPr b="0" i="0" lang="en-US" sz="4450" u="none" cap="none" strike="noStrike">
                <a:solidFill>
                  <a:srgbClr val="000000"/>
                </a:solidFill>
                <a:latin typeface="Fraunces"/>
                <a:ea typeface="Fraunces"/>
                <a:cs typeface="Fraunces"/>
                <a:sym typeface="Fraunces"/>
              </a:rPr>
              <a:t>Business Matrix Framework</a:t>
            </a:r>
            <a:endParaRPr b="0" i="0" sz="4450" u="none" cap="none" strike="noStrike"/>
          </a:p>
        </p:txBody>
      </p:sp>
      <p:sp>
        <p:nvSpPr>
          <p:cNvPr id="290" name="Google Shape;290;p48"/>
          <p:cNvSpPr/>
          <p:nvPr/>
        </p:nvSpPr>
        <p:spPr>
          <a:xfrm>
            <a:off x="793790" y="2007870"/>
            <a:ext cx="10242113"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000000"/>
              </a:buClr>
              <a:buSzPts val="2650"/>
              <a:buFont typeface="Fraunces"/>
              <a:buNone/>
            </a:pPr>
            <a:r>
              <a:rPr b="0" i="0" lang="en-US" sz="2650" u="none" cap="none" strike="noStrike">
                <a:solidFill>
                  <a:srgbClr val="000000"/>
                </a:solidFill>
                <a:latin typeface="Fraunces"/>
                <a:ea typeface="Fraunces"/>
                <a:cs typeface="Fraunces"/>
                <a:sym typeface="Fraunces"/>
              </a:rPr>
              <a:t>BUSINESS Matrix: Facts, Dimensions, Features, and Availability</a:t>
            </a:r>
            <a:endParaRPr b="0" i="0" sz="2650" u="none" cap="none" strike="noStrike"/>
          </a:p>
        </p:txBody>
      </p:sp>
      <p:sp>
        <p:nvSpPr>
          <p:cNvPr id="291" name="Google Shape;291;p48"/>
          <p:cNvSpPr/>
          <p:nvPr/>
        </p:nvSpPr>
        <p:spPr>
          <a:xfrm>
            <a:off x="793790" y="2773323"/>
            <a:ext cx="13042821" cy="3266837"/>
          </a:xfrm>
          <a:prstGeom prst="roundRect">
            <a:avLst>
              <a:gd fmla="val 2916"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8"/>
          <p:cNvSpPr/>
          <p:nvPr/>
        </p:nvSpPr>
        <p:spPr>
          <a:xfrm>
            <a:off x="801410" y="2780943"/>
            <a:ext cx="13027581" cy="65031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8"/>
          <p:cNvSpPr/>
          <p:nvPr/>
        </p:nvSpPr>
        <p:spPr>
          <a:xfrm>
            <a:off x="1028462" y="2924651"/>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1" i="0" lang="en-US" sz="1750" u="none" cap="none" strike="noStrike">
                <a:solidFill>
                  <a:srgbClr val="5B6071"/>
                </a:solidFill>
                <a:latin typeface="Epilogue"/>
                <a:ea typeface="Epilogue"/>
                <a:cs typeface="Epilogue"/>
                <a:sym typeface="Epilogue"/>
              </a:rPr>
              <a:t>Facts</a:t>
            </a:r>
            <a:endParaRPr b="0" i="0" sz="1750" u="none" cap="none" strike="noStrike"/>
          </a:p>
        </p:txBody>
      </p:sp>
      <p:sp>
        <p:nvSpPr>
          <p:cNvPr id="294" name="Google Shape;294;p48"/>
          <p:cNvSpPr/>
          <p:nvPr/>
        </p:nvSpPr>
        <p:spPr>
          <a:xfrm>
            <a:off x="4289108" y="2924651"/>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1" i="0" lang="en-US" sz="1750" u="none" cap="none" strike="noStrike">
                <a:solidFill>
                  <a:srgbClr val="5B6071"/>
                </a:solidFill>
                <a:latin typeface="Epilogue"/>
                <a:ea typeface="Epilogue"/>
                <a:cs typeface="Epilogue"/>
                <a:sym typeface="Epilogue"/>
              </a:rPr>
              <a:t>Dimensions</a:t>
            </a:r>
            <a:endParaRPr b="0" i="0" sz="1750" u="none" cap="none" strike="noStrike"/>
          </a:p>
        </p:txBody>
      </p:sp>
      <p:sp>
        <p:nvSpPr>
          <p:cNvPr id="295" name="Google Shape;295;p48"/>
          <p:cNvSpPr/>
          <p:nvPr/>
        </p:nvSpPr>
        <p:spPr>
          <a:xfrm>
            <a:off x="7545943" y="2924651"/>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1" i="0" lang="en-US" sz="1750" u="none" cap="none" strike="noStrike">
                <a:solidFill>
                  <a:srgbClr val="5B6071"/>
                </a:solidFill>
                <a:latin typeface="Epilogue"/>
                <a:ea typeface="Epilogue"/>
                <a:cs typeface="Epilogue"/>
                <a:sym typeface="Epilogue"/>
              </a:rPr>
              <a:t>Features</a:t>
            </a:r>
            <a:endParaRPr b="0" i="0" sz="1750" u="none" cap="none" strike="noStrike"/>
          </a:p>
        </p:txBody>
      </p:sp>
      <p:sp>
        <p:nvSpPr>
          <p:cNvPr id="296" name="Google Shape;296;p48"/>
          <p:cNvSpPr/>
          <p:nvPr/>
        </p:nvSpPr>
        <p:spPr>
          <a:xfrm>
            <a:off x="10802779" y="2924651"/>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1" i="0" lang="en-US" sz="1750" u="none" cap="none" strike="noStrike">
                <a:solidFill>
                  <a:srgbClr val="5B6071"/>
                </a:solidFill>
                <a:latin typeface="Epilogue"/>
                <a:ea typeface="Epilogue"/>
                <a:cs typeface="Epilogue"/>
                <a:sym typeface="Epilogue"/>
              </a:rPr>
              <a:t>Availability</a:t>
            </a:r>
            <a:endParaRPr b="0" i="0" sz="1750" u="none" cap="none" strike="noStrike"/>
          </a:p>
        </p:txBody>
      </p:sp>
      <p:sp>
        <p:nvSpPr>
          <p:cNvPr id="297" name="Google Shape;297;p48"/>
          <p:cNvSpPr/>
          <p:nvPr/>
        </p:nvSpPr>
        <p:spPr>
          <a:xfrm>
            <a:off x="801410" y="3431262"/>
            <a:ext cx="13027581" cy="65031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8"/>
          <p:cNvSpPr/>
          <p:nvPr/>
        </p:nvSpPr>
        <p:spPr>
          <a:xfrm>
            <a:off x="1028462" y="3574971"/>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Session counts</a:t>
            </a:r>
            <a:endParaRPr b="0" i="0" sz="1750" u="none" cap="none" strike="noStrike"/>
          </a:p>
        </p:txBody>
      </p:sp>
      <p:sp>
        <p:nvSpPr>
          <p:cNvPr id="299" name="Google Shape;299;p48"/>
          <p:cNvSpPr/>
          <p:nvPr/>
        </p:nvSpPr>
        <p:spPr>
          <a:xfrm>
            <a:off x="4289108" y="3574971"/>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User demographics</a:t>
            </a:r>
            <a:endParaRPr b="0" i="0" sz="1750" u="none" cap="none" strike="noStrike"/>
          </a:p>
        </p:txBody>
      </p:sp>
      <p:sp>
        <p:nvSpPr>
          <p:cNvPr id="300" name="Google Shape;300;p48"/>
          <p:cNvSpPr/>
          <p:nvPr/>
        </p:nvSpPr>
        <p:spPr>
          <a:xfrm>
            <a:off x="7545943" y="3574971"/>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Drift metrics</a:t>
            </a:r>
            <a:endParaRPr b="0" i="0" sz="1750" u="none" cap="none" strike="noStrike"/>
          </a:p>
        </p:txBody>
      </p:sp>
      <p:sp>
        <p:nvSpPr>
          <p:cNvPr id="301" name="Google Shape;301;p48"/>
          <p:cNvSpPr/>
          <p:nvPr/>
        </p:nvSpPr>
        <p:spPr>
          <a:xfrm>
            <a:off x="10802779" y="3574971"/>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Real-time</a:t>
            </a:r>
            <a:endParaRPr b="0" i="0" sz="1750" u="none" cap="none" strike="noStrike"/>
          </a:p>
        </p:txBody>
      </p:sp>
      <p:sp>
        <p:nvSpPr>
          <p:cNvPr id="302" name="Google Shape;302;p48"/>
          <p:cNvSpPr/>
          <p:nvPr/>
        </p:nvSpPr>
        <p:spPr>
          <a:xfrm>
            <a:off x="801410" y="4081582"/>
            <a:ext cx="13027581" cy="65031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8"/>
          <p:cNvSpPr/>
          <p:nvPr/>
        </p:nvSpPr>
        <p:spPr>
          <a:xfrm>
            <a:off x="1028462" y="4225290"/>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Activity duration</a:t>
            </a:r>
            <a:endParaRPr b="0" i="0" sz="1750" u="none" cap="none" strike="noStrike"/>
          </a:p>
        </p:txBody>
      </p:sp>
      <p:sp>
        <p:nvSpPr>
          <p:cNvPr id="304" name="Google Shape;304;p48"/>
          <p:cNvSpPr/>
          <p:nvPr/>
        </p:nvSpPr>
        <p:spPr>
          <a:xfrm>
            <a:off x="4289108" y="4225290"/>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Time periods</a:t>
            </a:r>
            <a:endParaRPr b="0" i="0" sz="1750" u="none" cap="none" strike="noStrike"/>
          </a:p>
        </p:txBody>
      </p:sp>
      <p:sp>
        <p:nvSpPr>
          <p:cNvPr id="305" name="Google Shape;305;p48"/>
          <p:cNvSpPr/>
          <p:nvPr/>
        </p:nvSpPr>
        <p:spPr>
          <a:xfrm>
            <a:off x="7545943" y="4225290"/>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Baseline patterns</a:t>
            </a:r>
            <a:endParaRPr b="0" i="0" sz="1750" u="none" cap="none" strike="noStrike"/>
          </a:p>
        </p:txBody>
      </p:sp>
      <p:sp>
        <p:nvSpPr>
          <p:cNvPr id="306" name="Google Shape;306;p48"/>
          <p:cNvSpPr/>
          <p:nvPr/>
        </p:nvSpPr>
        <p:spPr>
          <a:xfrm>
            <a:off x="10802779" y="4225290"/>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Daily batch</a:t>
            </a:r>
            <a:endParaRPr b="0" i="0" sz="1750" u="none" cap="none" strike="noStrike"/>
          </a:p>
        </p:txBody>
      </p:sp>
      <p:sp>
        <p:nvSpPr>
          <p:cNvPr id="307" name="Google Shape;307;p48"/>
          <p:cNvSpPr/>
          <p:nvPr/>
        </p:nvSpPr>
        <p:spPr>
          <a:xfrm>
            <a:off x="801410" y="4731901"/>
            <a:ext cx="13027581" cy="65031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8"/>
          <p:cNvSpPr/>
          <p:nvPr/>
        </p:nvSpPr>
        <p:spPr>
          <a:xfrm>
            <a:off x="1028462" y="4875609"/>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Notification events</a:t>
            </a:r>
            <a:endParaRPr b="0" i="0" sz="1750" u="none" cap="none" strike="noStrike"/>
          </a:p>
        </p:txBody>
      </p:sp>
      <p:sp>
        <p:nvSpPr>
          <p:cNvPr id="309" name="Google Shape;309;p48"/>
          <p:cNvSpPr/>
          <p:nvPr/>
        </p:nvSpPr>
        <p:spPr>
          <a:xfrm>
            <a:off x="4289108" y="4875609"/>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Activity types</a:t>
            </a:r>
            <a:endParaRPr b="0" i="0" sz="1750" u="none" cap="none" strike="noStrike"/>
          </a:p>
        </p:txBody>
      </p:sp>
      <p:sp>
        <p:nvSpPr>
          <p:cNvPr id="310" name="Google Shape;310;p48"/>
          <p:cNvSpPr/>
          <p:nvPr/>
        </p:nvSpPr>
        <p:spPr>
          <a:xfrm>
            <a:off x="7545943" y="4875609"/>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Engagement scores</a:t>
            </a:r>
            <a:endParaRPr b="0" i="0" sz="1750" u="none" cap="none" strike="noStrike"/>
          </a:p>
        </p:txBody>
      </p:sp>
      <p:sp>
        <p:nvSpPr>
          <p:cNvPr id="311" name="Google Shape;311;p48"/>
          <p:cNvSpPr/>
          <p:nvPr/>
        </p:nvSpPr>
        <p:spPr>
          <a:xfrm>
            <a:off x="10802779" y="4875609"/>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Event-driven</a:t>
            </a:r>
            <a:endParaRPr b="0" i="0" sz="1750" u="none" cap="none" strike="noStrike"/>
          </a:p>
        </p:txBody>
      </p:sp>
      <p:sp>
        <p:nvSpPr>
          <p:cNvPr id="312" name="Google Shape;312;p48"/>
          <p:cNvSpPr/>
          <p:nvPr/>
        </p:nvSpPr>
        <p:spPr>
          <a:xfrm>
            <a:off x="801410" y="5382220"/>
            <a:ext cx="13027581" cy="65031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a:off x="1028462" y="5525929"/>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Churn events</a:t>
            </a:r>
            <a:endParaRPr b="0" i="0" sz="1750" u="none" cap="none" strike="noStrike"/>
          </a:p>
        </p:txBody>
      </p:sp>
      <p:sp>
        <p:nvSpPr>
          <p:cNvPr id="314" name="Google Shape;314;p48"/>
          <p:cNvSpPr/>
          <p:nvPr/>
        </p:nvSpPr>
        <p:spPr>
          <a:xfrm>
            <a:off x="4289108" y="5525929"/>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Risk cohorts</a:t>
            </a:r>
            <a:endParaRPr b="0" i="0" sz="1750" u="none" cap="none" strike="noStrike"/>
          </a:p>
        </p:txBody>
      </p:sp>
      <p:sp>
        <p:nvSpPr>
          <p:cNvPr id="315" name="Google Shape;315;p48"/>
          <p:cNvSpPr/>
          <p:nvPr/>
        </p:nvSpPr>
        <p:spPr>
          <a:xfrm>
            <a:off x="7545943" y="5525929"/>
            <a:ext cx="27955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Streak metrics</a:t>
            </a:r>
            <a:endParaRPr b="0" i="0" sz="1750" u="none" cap="none" strike="noStrike"/>
          </a:p>
        </p:txBody>
      </p:sp>
      <p:sp>
        <p:nvSpPr>
          <p:cNvPr id="316" name="Google Shape;316;p48"/>
          <p:cNvSpPr/>
          <p:nvPr/>
        </p:nvSpPr>
        <p:spPr>
          <a:xfrm>
            <a:off x="10802779" y="5525929"/>
            <a:ext cx="279939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Weekly refresh</a:t>
            </a:r>
            <a:endParaRPr b="0" i="0" sz="1750" u="none" cap="none" strike="noStrike"/>
          </a:p>
        </p:txBody>
      </p:sp>
      <p:sp>
        <p:nvSpPr>
          <p:cNvPr id="317" name="Google Shape;317;p48"/>
          <p:cNvSpPr/>
          <p:nvPr/>
        </p:nvSpPr>
        <p:spPr>
          <a:xfrm>
            <a:off x="793790" y="6295311"/>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B6071"/>
              </a:buClr>
              <a:buSzPts val="1750"/>
              <a:buFont typeface="Epilogue"/>
              <a:buNone/>
            </a:pPr>
            <a:r>
              <a:rPr b="0" i="0" lang="en-US" sz="1750" u="none" cap="none" strike="noStrike">
                <a:solidFill>
                  <a:srgbClr val="5B6071"/>
                </a:solidFill>
                <a:latin typeface="Epilogue"/>
                <a:ea typeface="Epilogue"/>
                <a:cs typeface="Epilogue"/>
                <a:sym typeface="Epilogue"/>
              </a:rPr>
              <a:t>This framework structures our analytical approach, ensuring consistent definitions across stakeholder teams and enabling reproducible insights.</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